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5"/>
  </p:notesMasterIdLst>
  <p:sldIdLst>
    <p:sldId id="256" r:id="rId2"/>
    <p:sldId id="317" r:id="rId3"/>
    <p:sldId id="321" r:id="rId4"/>
    <p:sldId id="322" r:id="rId5"/>
    <p:sldId id="285" r:id="rId6"/>
    <p:sldId id="314" r:id="rId7"/>
    <p:sldId id="315" r:id="rId8"/>
    <p:sldId id="305" r:id="rId9"/>
    <p:sldId id="303" r:id="rId10"/>
    <p:sldId id="308" r:id="rId11"/>
    <p:sldId id="313" r:id="rId12"/>
    <p:sldId id="271" r:id="rId13"/>
    <p:sldId id="27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381" autoAdjust="0"/>
  </p:normalViewPr>
  <p:slideViewPr>
    <p:cSldViewPr snapToGrid="0">
      <p:cViewPr varScale="1">
        <p:scale>
          <a:sx n="45" d="100"/>
          <a:sy n="45" d="100"/>
        </p:scale>
        <p:origin x="3066" y="3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F1D2DB-0018-4C6B-8817-07DA730E9060}" type="datetimeFigureOut">
              <a:rPr lang="en-US"/>
              <a:t>4/25/2022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C14A57-1465-4772-9EDE-96C9A230BB82}" type="slidenum">
              <a:rPr lang="en-US"/>
              <a:t>‹#›</a:t>
            </a:fld>
            <a:endParaRPr lang="en-US"/>
          </a:p>
        </p:txBody>
      </p:sp>
    </p:spTree>
    <p:extLst>
      <p:ext uri="{BB962C8B-B14F-4D97-AF65-F5344CB8AC3E}">
        <p14:creationId xmlns:p14="http://schemas.microsoft.com/office/powerpoint/2010/main" val="2644309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C14A57-1465-4772-9EDE-96C9A230BB82}" type="slidenum">
              <a:rPr lang="en-US" smtClean="0"/>
              <a:t>1</a:t>
            </a:fld>
            <a:endParaRPr lang="en-US"/>
          </a:p>
        </p:txBody>
      </p:sp>
    </p:spTree>
    <p:extLst>
      <p:ext uri="{BB962C8B-B14F-4D97-AF65-F5344CB8AC3E}">
        <p14:creationId xmlns:p14="http://schemas.microsoft.com/office/powerpoint/2010/main" val="3196399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C14A57-1465-4772-9EDE-96C9A230BB82}" type="slidenum">
              <a:rPr lang="en-US" smtClean="0"/>
              <a:t>10</a:t>
            </a:fld>
            <a:endParaRPr lang="en-US"/>
          </a:p>
        </p:txBody>
      </p:sp>
    </p:spTree>
    <p:extLst>
      <p:ext uri="{BB962C8B-B14F-4D97-AF65-F5344CB8AC3E}">
        <p14:creationId xmlns:p14="http://schemas.microsoft.com/office/powerpoint/2010/main" val="3763165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Wingdings,Sans-Serif"/>
              <a:buChar char="Ø"/>
            </a:pPr>
            <a:endParaRPr lang="en-US" dirty="0"/>
          </a:p>
        </p:txBody>
      </p:sp>
      <p:sp>
        <p:nvSpPr>
          <p:cNvPr id="4" name="Slide Number Placeholder 3"/>
          <p:cNvSpPr>
            <a:spLocks noGrp="1"/>
          </p:cNvSpPr>
          <p:nvPr>
            <p:ph type="sldNum" sz="quarter" idx="5"/>
          </p:nvPr>
        </p:nvSpPr>
        <p:spPr/>
        <p:txBody>
          <a:bodyPr/>
          <a:lstStyle/>
          <a:p>
            <a:fld id="{33C14A57-1465-4772-9EDE-96C9A230BB82}" type="slidenum">
              <a:rPr lang="en-US"/>
              <a:t>11</a:t>
            </a:fld>
            <a:endParaRPr lang="en-US"/>
          </a:p>
        </p:txBody>
      </p:sp>
    </p:spTree>
    <p:extLst>
      <p:ext uri="{BB962C8B-B14F-4D97-AF65-F5344CB8AC3E}">
        <p14:creationId xmlns:p14="http://schemas.microsoft.com/office/powerpoint/2010/main" val="4265722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C14A57-1465-4772-9EDE-96C9A230BB82}" type="slidenum">
              <a:rPr lang="en-US" smtClean="0"/>
              <a:t>12</a:t>
            </a:fld>
            <a:endParaRPr lang="en-US"/>
          </a:p>
        </p:txBody>
      </p:sp>
    </p:spTree>
    <p:extLst>
      <p:ext uri="{BB962C8B-B14F-4D97-AF65-F5344CB8AC3E}">
        <p14:creationId xmlns:p14="http://schemas.microsoft.com/office/powerpoint/2010/main" val="908659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mn-lt"/>
            </a:endParaRPr>
          </a:p>
        </p:txBody>
      </p:sp>
      <p:sp>
        <p:nvSpPr>
          <p:cNvPr id="4" name="Slide Number Placeholder 3"/>
          <p:cNvSpPr>
            <a:spLocks noGrp="1"/>
          </p:cNvSpPr>
          <p:nvPr>
            <p:ph type="sldNum" sz="quarter" idx="5"/>
          </p:nvPr>
        </p:nvSpPr>
        <p:spPr/>
        <p:txBody>
          <a:bodyPr/>
          <a:lstStyle/>
          <a:p>
            <a:fld id="{33C14A57-1465-4772-9EDE-96C9A230BB82}" type="slidenum">
              <a:rPr lang="en-US"/>
              <a:t>13</a:t>
            </a:fld>
            <a:endParaRPr lang="en-US"/>
          </a:p>
        </p:txBody>
      </p:sp>
    </p:spTree>
    <p:extLst>
      <p:ext uri="{BB962C8B-B14F-4D97-AF65-F5344CB8AC3E}">
        <p14:creationId xmlns:p14="http://schemas.microsoft.com/office/powerpoint/2010/main" val="2214807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According to Fortune Business Insights, Th</a:t>
            </a:r>
            <a:r>
              <a:rPr lang="en-US" sz="1800" b="1" i="0" u="none" strike="noStrike" dirty="0">
                <a:solidFill>
                  <a:srgbClr val="163D40"/>
                </a:solidFill>
                <a:effectLst/>
                <a:latin typeface="Times New Roman" panose="02020603050405020304" pitchFamily="18" charset="0"/>
              </a:rPr>
              <a:t>e wine market has reached globally  339.53 billion USD in 2020. From 2021 to 2028, it is projected to grow by 4.30%. </a:t>
            </a:r>
            <a:endParaRPr lang="en-US" b="0" dirty="0">
              <a:effectLst/>
            </a:endParaRPr>
          </a:p>
          <a:p>
            <a:pPr rtl="0">
              <a:spcBef>
                <a:spcPts val="0"/>
              </a:spcBef>
              <a:spcAft>
                <a:spcPts val="0"/>
              </a:spcAft>
            </a:pPr>
            <a:r>
              <a:rPr lang="en-US" sz="1800" b="0" i="0" u="none" strike="noStrike" dirty="0">
                <a:solidFill>
                  <a:srgbClr val="163D40"/>
                </a:solidFill>
                <a:effectLst/>
                <a:latin typeface="Times New Roman" panose="02020603050405020304" pitchFamily="18" charset="0"/>
              </a:rPr>
              <a:t>The sustainability of the wine industry largely depends on the market demand and the development of strategies to best fit the interests of wine consumers. We see </a:t>
            </a:r>
            <a:r>
              <a:rPr lang="en-US" sz="1800" b="1" i="0" u="none" strike="noStrike" dirty="0">
                <a:solidFill>
                  <a:srgbClr val="163D40"/>
                </a:solidFill>
                <a:effectLst/>
                <a:latin typeface="Times New Roman" panose="02020603050405020304" pitchFamily="18" charset="0"/>
              </a:rPr>
              <a:t>the major </a:t>
            </a:r>
            <a:r>
              <a:rPr lang="en-US" sz="1800" b="1" i="0" u="none" strike="noStrike" dirty="0">
                <a:solidFill>
                  <a:srgbClr val="000000"/>
                </a:solidFill>
                <a:effectLst/>
                <a:latin typeface="Times New Roman" panose="02020603050405020304" pitchFamily="18" charset="0"/>
              </a:rPr>
              <a:t>overall opportunity</a:t>
            </a:r>
            <a:r>
              <a:rPr lang="en-US" sz="1800" b="0" i="0" u="none" strike="noStrike" dirty="0">
                <a:solidFill>
                  <a:srgbClr val="000000"/>
                </a:solidFill>
                <a:effectLst/>
                <a:latin typeface="Times New Roman" panose="02020603050405020304" pitchFamily="18" charset="0"/>
              </a:rPr>
              <a:t> in gauging the elements of the demand for risk control in wine making and distribution. </a:t>
            </a:r>
            <a:endParaRPr lang="en-US" b="0" dirty="0">
              <a:effectLst/>
            </a:endParaRPr>
          </a:p>
          <a:p>
            <a:pPr rtl="0">
              <a:spcBef>
                <a:spcPts val="0"/>
              </a:spcBef>
              <a:spcAft>
                <a:spcPts val="0"/>
              </a:spcAft>
            </a:pPr>
            <a:r>
              <a:rPr lang="en-US" sz="1800" dirty="0"/>
              <a:t>The purpose of this presentation is to advise US wine distributors of the ways to predict and possibly influence the demand for red wine.  </a:t>
            </a:r>
            <a:r>
              <a:rPr lang="en-US" sz="1800" b="1" i="0" u="none" strike="noStrike" dirty="0">
                <a:solidFill>
                  <a:srgbClr val="000000"/>
                </a:solidFill>
                <a:effectLst/>
                <a:latin typeface="Times New Roman" panose="02020603050405020304" pitchFamily="18" charset="0"/>
              </a:rPr>
              <a:t>In this presentation, we will deliver </a:t>
            </a:r>
            <a:r>
              <a:rPr lang="en-US" sz="1800" b="0" i="0" u="none" strike="noStrike" dirty="0">
                <a:solidFill>
                  <a:srgbClr val="000000"/>
                </a:solidFill>
                <a:effectLst/>
                <a:latin typeface="Times New Roman" panose="02020603050405020304" pitchFamily="18" charset="0"/>
              </a:rPr>
              <a:t>the evaluation of how well the potential demand, as measured in wine reviews, is utilized in bringing value to the consumer.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33C14A57-1465-4772-9EDE-96C9A230BB82}" type="slidenum">
              <a:rPr lang="en-US"/>
              <a:t>2</a:t>
            </a:fld>
            <a:endParaRPr lang="en-US"/>
          </a:p>
        </p:txBody>
      </p:sp>
    </p:spTree>
    <p:extLst>
      <p:ext uri="{BB962C8B-B14F-4D97-AF65-F5344CB8AC3E}">
        <p14:creationId xmlns:p14="http://schemas.microsoft.com/office/powerpoint/2010/main" val="33229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Calibri" panose="020F0502020204030204" pitchFamily="34" charset="0"/>
              </a:rPr>
              <a:t>This study was focused on the assessment of patterns and trends in the prices and reviews on macro and micro level with the end points of correlations in review scores and volumes and the wine prices.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33C14A57-1465-4772-9EDE-96C9A230BB82}" type="slidenum">
              <a:rPr lang="en-US" smtClean="0"/>
              <a:t>3</a:t>
            </a:fld>
            <a:endParaRPr lang="en-US"/>
          </a:p>
        </p:txBody>
      </p:sp>
    </p:spTree>
    <p:extLst>
      <p:ext uri="{BB962C8B-B14F-4D97-AF65-F5344CB8AC3E}">
        <p14:creationId xmlns:p14="http://schemas.microsoft.com/office/powerpoint/2010/main" val="678061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All</a:t>
            </a:r>
          </a:p>
        </p:txBody>
      </p:sp>
      <p:sp>
        <p:nvSpPr>
          <p:cNvPr id="4" name="Slide Number Placeholder 3"/>
          <p:cNvSpPr>
            <a:spLocks noGrp="1"/>
          </p:cNvSpPr>
          <p:nvPr>
            <p:ph type="sldNum" sz="quarter" idx="5"/>
          </p:nvPr>
        </p:nvSpPr>
        <p:spPr/>
        <p:txBody>
          <a:bodyPr/>
          <a:lstStyle/>
          <a:p>
            <a:fld id="{33C14A57-1465-4772-9EDE-96C9A230BB82}" type="slidenum">
              <a:rPr lang="en-US" smtClean="0"/>
              <a:t>4</a:t>
            </a:fld>
            <a:endParaRPr lang="en-US"/>
          </a:p>
        </p:txBody>
      </p:sp>
    </p:spTree>
    <p:extLst>
      <p:ext uri="{BB962C8B-B14F-4D97-AF65-F5344CB8AC3E}">
        <p14:creationId xmlns:p14="http://schemas.microsoft.com/office/powerpoint/2010/main" val="1388916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All</a:t>
            </a:r>
          </a:p>
        </p:txBody>
      </p:sp>
      <p:sp>
        <p:nvSpPr>
          <p:cNvPr id="4" name="Slide Number Placeholder 3"/>
          <p:cNvSpPr>
            <a:spLocks noGrp="1"/>
          </p:cNvSpPr>
          <p:nvPr>
            <p:ph type="sldNum" sz="quarter" idx="5"/>
          </p:nvPr>
        </p:nvSpPr>
        <p:spPr/>
        <p:txBody>
          <a:bodyPr/>
          <a:lstStyle/>
          <a:p>
            <a:fld id="{33C14A57-1465-4772-9EDE-96C9A230BB82}" type="slidenum">
              <a:rPr lang="en-US" smtClean="0"/>
              <a:t>5</a:t>
            </a:fld>
            <a:endParaRPr lang="en-US"/>
          </a:p>
        </p:txBody>
      </p:sp>
    </p:spTree>
    <p:extLst>
      <p:ext uri="{BB962C8B-B14F-4D97-AF65-F5344CB8AC3E}">
        <p14:creationId xmlns:p14="http://schemas.microsoft.com/office/powerpoint/2010/main" val="2920787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HIDE FOR NONTECH</a:t>
            </a:r>
          </a:p>
        </p:txBody>
      </p:sp>
      <p:sp>
        <p:nvSpPr>
          <p:cNvPr id="4" name="Slide Number Placeholder 3"/>
          <p:cNvSpPr>
            <a:spLocks noGrp="1"/>
          </p:cNvSpPr>
          <p:nvPr>
            <p:ph type="sldNum" sz="quarter" idx="5"/>
          </p:nvPr>
        </p:nvSpPr>
        <p:spPr/>
        <p:txBody>
          <a:bodyPr/>
          <a:lstStyle/>
          <a:p>
            <a:fld id="{33C14A57-1465-4772-9EDE-96C9A230BB82}" type="slidenum">
              <a:rPr lang="en-US" smtClean="0"/>
              <a:t>6</a:t>
            </a:fld>
            <a:endParaRPr lang="en-US"/>
          </a:p>
        </p:txBody>
      </p:sp>
    </p:spTree>
    <p:extLst>
      <p:ext uri="{BB962C8B-B14F-4D97-AF65-F5344CB8AC3E}">
        <p14:creationId xmlns:p14="http://schemas.microsoft.com/office/powerpoint/2010/main" val="1962198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HIDE FOR NON-TECH</a:t>
            </a:r>
          </a:p>
          <a:p>
            <a:endParaRPr lang="en-US"/>
          </a:p>
        </p:txBody>
      </p:sp>
      <p:sp>
        <p:nvSpPr>
          <p:cNvPr id="4" name="Slide Number Placeholder 3"/>
          <p:cNvSpPr>
            <a:spLocks noGrp="1"/>
          </p:cNvSpPr>
          <p:nvPr>
            <p:ph type="sldNum" sz="quarter" idx="5"/>
          </p:nvPr>
        </p:nvSpPr>
        <p:spPr/>
        <p:txBody>
          <a:bodyPr/>
          <a:lstStyle/>
          <a:p>
            <a:fld id="{33C14A57-1465-4772-9EDE-96C9A230BB82}" type="slidenum">
              <a:rPr lang="en-US" smtClean="0"/>
              <a:t>7</a:t>
            </a:fld>
            <a:endParaRPr lang="en-US"/>
          </a:p>
        </p:txBody>
      </p:sp>
    </p:spTree>
    <p:extLst>
      <p:ext uri="{BB962C8B-B14F-4D97-AF65-F5344CB8AC3E}">
        <p14:creationId xmlns:p14="http://schemas.microsoft.com/office/powerpoint/2010/main" val="2335359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C14A57-1465-4772-9EDE-96C9A230BB82}" type="slidenum">
              <a:rPr lang="en-US" smtClean="0"/>
              <a:t>8</a:t>
            </a:fld>
            <a:endParaRPr lang="en-US"/>
          </a:p>
        </p:txBody>
      </p:sp>
    </p:spTree>
    <p:extLst>
      <p:ext uri="{BB962C8B-B14F-4D97-AF65-F5344CB8AC3E}">
        <p14:creationId xmlns:p14="http://schemas.microsoft.com/office/powerpoint/2010/main" val="193180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Ratings compared to price are great in Mexico, Spain, and South of South America</a:t>
            </a:r>
          </a:p>
          <a:p>
            <a:endParaRPr lang="en-US"/>
          </a:p>
        </p:txBody>
      </p:sp>
      <p:sp>
        <p:nvSpPr>
          <p:cNvPr id="4" name="Slide Number Placeholder 3"/>
          <p:cNvSpPr>
            <a:spLocks noGrp="1"/>
          </p:cNvSpPr>
          <p:nvPr>
            <p:ph type="sldNum" sz="quarter" idx="5"/>
          </p:nvPr>
        </p:nvSpPr>
        <p:spPr/>
        <p:txBody>
          <a:bodyPr/>
          <a:lstStyle/>
          <a:p>
            <a:fld id="{33C14A57-1465-4772-9EDE-96C9A230BB82}" type="slidenum">
              <a:rPr lang="en-US" smtClean="0"/>
              <a:t>9</a:t>
            </a:fld>
            <a:endParaRPr lang="en-US"/>
          </a:p>
        </p:txBody>
      </p:sp>
    </p:spTree>
    <p:extLst>
      <p:ext uri="{BB962C8B-B14F-4D97-AF65-F5344CB8AC3E}">
        <p14:creationId xmlns:p14="http://schemas.microsoft.com/office/powerpoint/2010/main" val="3159022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ED1C14C-A143-42F5-B247-D0E800131009}"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17466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83426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75725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768834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293195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ED1C14C-A143-42F5-B247-D0E800131009}" type="datetimeFigureOut">
              <a:rPr lang="en-US" smtClean="0"/>
              <a:t>4/25/2022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557204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ED1C14C-A143-42F5-B247-D0E800131009}" type="datetimeFigureOut">
              <a:rPr lang="en-US" smtClean="0"/>
              <a:t>4/25/2022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097820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D1C14C-A143-42F5-B247-D0E800131009}"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1177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D1C14C-A143-42F5-B247-D0E800131009}"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253586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EED1C14C-A143-42F5-B247-D0E800131009}"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042449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67377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D1C14C-A143-42F5-B247-D0E800131009}"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519965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D1C14C-A143-42F5-B247-D0E800131009}" type="datetimeFigureOut">
              <a:rPr lang="en-US" smtClean="0"/>
              <a:t>4/25/2022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0018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EED1C14C-A143-42F5-B247-D0E800131009}" type="datetimeFigureOut">
              <a:rPr lang="en-US" smtClean="0"/>
              <a:t>4/25/2022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5492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ED1C14C-A143-42F5-B247-D0E800131009}" type="datetimeFigureOut">
              <a:rPr lang="en-US" smtClean="0"/>
              <a:t>4/25/2022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302274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ED1C14C-A143-42F5-B247-D0E800131009}" type="datetimeFigureOut">
              <a:rPr lang="en-US" smtClean="0"/>
              <a:t>4/25/2022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03739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36969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ED1C14C-A143-42F5-B247-D0E800131009}" type="datetimeFigureOut">
              <a:rPr lang="en-US" smtClean="0"/>
              <a:t>4/25/2022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3550900"/>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hyperlink" Target="https://www.etsy.com/people/mjaldrich7?ref=shop_home_header" TargetMode="External"/><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s://www.pinterest.com/whiskeysowers/" TargetMode="External"/><Relationship Id="rId3" Type="http://schemas.openxmlformats.org/officeDocument/2006/relationships/image" Target="../media/image24.png"/><Relationship Id="rId7" Type="http://schemas.openxmlformats.org/officeDocument/2006/relationships/hyperlink" Target="https://www.etsy.com/shop/NapaArtCellar?ref=simple-shop-header-name&amp;listing_id=778991561"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www.fortunebusinessinsights.com/wine-market-102836" TargetMode="External"/><Relationship Id="rId5" Type="http://schemas.openxmlformats.org/officeDocument/2006/relationships/hyperlink" Target="https://www.kaggle.com/budnyak/wine-rating-and-price" TargetMode="External"/><Relationship Id="rId10" Type="http://schemas.openxmlformats.org/officeDocument/2006/relationships/hyperlink" Target="https://www.pinterest.com/GrapeUnknown/grapes-for-my-grapie/" TargetMode="External"/><Relationship Id="rId4" Type="http://schemas.openxmlformats.org/officeDocument/2006/relationships/hyperlink" Target="https://www.etsy.com/people/mjaldrich7?ref=shop_home_header" TargetMode="External"/><Relationship Id="rId9" Type="http://schemas.openxmlformats.org/officeDocument/2006/relationships/hyperlink" Target="https://www.pinterest.com/whiskeysowers/wine-cellars/"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pinterest.com/whiskeysowers/wine-cellars/" TargetMode="External"/><Relationship Id="rId3" Type="http://schemas.openxmlformats.org/officeDocument/2006/relationships/hyperlink" Target="https://www.kaggle.com/budnyak/wine-rating-and-price" TargetMode="External"/><Relationship Id="rId7" Type="http://schemas.openxmlformats.org/officeDocument/2006/relationships/hyperlink" Target="https://www.pinterest.com/whiskeysowers/"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www.etsy.com/shop/NapaArtCellar?ref=simple-shop-header-name&amp;listing_id=778991561" TargetMode="External"/><Relationship Id="rId5" Type="http://schemas.openxmlformats.org/officeDocument/2006/relationships/hyperlink" Target="https://www.etsy.com/people/mjaldrich7?ref=shop_home_header" TargetMode="External"/><Relationship Id="rId4" Type="http://schemas.openxmlformats.org/officeDocument/2006/relationships/hyperlink" Target="https://www.fortunebusinessinsights.com/wine-market-102836" TargetMode="External"/><Relationship Id="rId9" Type="http://schemas.openxmlformats.org/officeDocument/2006/relationships/hyperlink" Target="https://www.pinterest.com/GrapeUnknown/grapes-for-my-grapi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slide1">
            <a:extLst>
              <a:ext uri="{FF2B5EF4-FFF2-40B4-BE49-F238E27FC236}">
                <a16:creationId xmlns:a16="http://schemas.microsoft.com/office/drawing/2014/main" id="{859AA9F6-FBCB-437B-B1D8-F23FD4F308A0}"/>
              </a:ext>
            </a:extLst>
          </p:cNvPr>
          <p:cNvSpPr>
            <a:spLocks noGrp="1"/>
          </p:cNvSpPr>
          <p:nvPr>
            <p:ph type="ctrTitle"/>
          </p:nvPr>
        </p:nvSpPr>
        <p:spPr>
          <a:xfrm>
            <a:off x="4988422" y="472110"/>
            <a:ext cx="7120027" cy="2827397"/>
          </a:xfrm>
        </p:spPr>
        <p:txBody>
          <a:bodyPr anchor="ctr">
            <a:normAutofit/>
          </a:bodyPr>
          <a:lstStyle/>
          <a:p>
            <a:pPr algn="ctr"/>
            <a:br>
              <a:rPr lang="en-US" sz="2900" dirty="0">
                <a:solidFill>
                  <a:schemeClr val="accent4">
                    <a:lumMod val="60000"/>
                    <a:lumOff val="40000"/>
                  </a:schemeClr>
                </a:solidFill>
              </a:rPr>
            </a:br>
            <a:r>
              <a:rPr lang="en-US" sz="5400" b="1" dirty="0">
                <a:solidFill>
                  <a:schemeClr val="accent4">
                    <a:lumMod val="60000"/>
                    <a:lumOff val="40000"/>
                  </a:schemeClr>
                </a:solidFill>
              </a:rPr>
              <a:t>Red Wine Demand</a:t>
            </a:r>
            <a:endParaRPr lang="en-us" sz="5400" b="1">
              <a:solidFill>
                <a:schemeClr val="accent4">
                  <a:lumMod val="60000"/>
                  <a:lumOff val="40000"/>
                </a:schemeClr>
              </a:solidFill>
            </a:endParaRPr>
          </a:p>
        </p:txBody>
      </p:sp>
      <p:sp>
        <p:nvSpPr>
          <p:cNvPr id="3" name="slide1">
            <a:extLst>
              <a:ext uri="{FF2B5EF4-FFF2-40B4-BE49-F238E27FC236}">
                <a16:creationId xmlns:a16="http://schemas.microsoft.com/office/drawing/2014/main" id="{E9C423C0-77C7-44DB-A9F1-C96964CF2B8B}"/>
              </a:ext>
            </a:extLst>
          </p:cNvPr>
          <p:cNvSpPr>
            <a:spLocks noGrp="1"/>
          </p:cNvSpPr>
          <p:nvPr>
            <p:ph type="subTitle" idx="1"/>
          </p:nvPr>
        </p:nvSpPr>
        <p:spPr>
          <a:xfrm>
            <a:off x="9397644" y="5592776"/>
            <a:ext cx="2264161" cy="853367"/>
          </a:xfrm>
        </p:spPr>
        <p:txBody>
          <a:bodyPr>
            <a:normAutofit/>
          </a:bodyPr>
          <a:lstStyle/>
          <a:p>
            <a:pPr algn="r"/>
            <a:r>
              <a:rPr lang="en-US" b="1" dirty="0">
                <a:solidFill>
                  <a:srgbClr val="002060"/>
                </a:solidFill>
              </a:rPr>
              <a:t>File created on: 2/13/2022</a:t>
            </a:r>
            <a:endParaRPr lang="en-US" dirty="0"/>
          </a:p>
        </p:txBody>
      </p:sp>
      <p:pic>
        <p:nvPicPr>
          <p:cNvPr id="6" name="Picture 5">
            <a:extLst>
              <a:ext uri="{FF2B5EF4-FFF2-40B4-BE49-F238E27FC236}">
                <a16:creationId xmlns:a16="http://schemas.microsoft.com/office/drawing/2014/main" id="{164644B7-FE5D-434D-852A-2B82107BFE82}"/>
              </a:ext>
            </a:extLst>
          </p:cNvPr>
          <p:cNvPicPr>
            <a:picLocks noChangeAspect="1"/>
          </p:cNvPicPr>
          <p:nvPr/>
        </p:nvPicPr>
        <p:blipFill>
          <a:blip r:embed="rId3"/>
          <a:stretch>
            <a:fillRect/>
          </a:stretch>
        </p:blipFill>
        <p:spPr>
          <a:xfrm>
            <a:off x="467284" y="1"/>
            <a:ext cx="4521965" cy="6886278"/>
          </a:xfrm>
          <a:prstGeom prst="rect">
            <a:avLst/>
          </a:prstGeom>
        </p:spPr>
      </p:pic>
      <p:sp>
        <p:nvSpPr>
          <p:cNvPr id="9" name="TextBox 8">
            <a:extLst>
              <a:ext uri="{FF2B5EF4-FFF2-40B4-BE49-F238E27FC236}">
                <a16:creationId xmlns:a16="http://schemas.microsoft.com/office/drawing/2014/main" id="{5640CAF5-FC44-4343-A3A6-933F98CCC340}"/>
              </a:ext>
            </a:extLst>
          </p:cNvPr>
          <p:cNvSpPr txBox="1"/>
          <p:nvPr/>
        </p:nvSpPr>
        <p:spPr>
          <a:xfrm>
            <a:off x="710214" y="6446143"/>
            <a:ext cx="2192784" cy="369332"/>
          </a:xfrm>
          <a:prstGeom prst="rect">
            <a:avLst/>
          </a:prstGeom>
          <a:noFill/>
        </p:spPr>
        <p:txBody>
          <a:bodyPr wrap="square">
            <a:spAutoFit/>
          </a:bodyPr>
          <a:lstStyle/>
          <a:p>
            <a:r>
              <a:rPr lang="en-US"/>
              <a:t>by IREX</a:t>
            </a:r>
          </a:p>
        </p:txBody>
      </p:sp>
      <p:sp>
        <p:nvSpPr>
          <p:cNvPr id="4" name="TextBox 3">
            <a:extLst>
              <a:ext uri="{FF2B5EF4-FFF2-40B4-BE49-F238E27FC236}">
                <a16:creationId xmlns:a16="http://schemas.microsoft.com/office/drawing/2014/main" id="{BC92C2B1-E13A-4B14-ADCB-C51B37F694E8}"/>
              </a:ext>
            </a:extLst>
          </p:cNvPr>
          <p:cNvSpPr txBox="1"/>
          <p:nvPr/>
        </p:nvSpPr>
        <p:spPr>
          <a:xfrm>
            <a:off x="5445512" y="3447585"/>
            <a:ext cx="5775940" cy="1477328"/>
          </a:xfrm>
          <a:prstGeom prst="rect">
            <a:avLst/>
          </a:prstGeom>
          <a:noFill/>
        </p:spPr>
        <p:txBody>
          <a:bodyPr wrap="none" rtlCol="0">
            <a:spAutoFit/>
          </a:bodyPr>
          <a:lstStyle/>
          <a:p>
            <a:r>
              <a:rPr lang="en-US" dirty="0"/>
              <a:t>By Julia Sherriff,  Data Scientist,</a:t>
            </a:r>
          </a:p>
          <a:p>
            <a:r>
              <a:rPr lang="en-US" dirty="0"/>
              <a:t>ABC1 Consultants (an academic construct)</a:t>
            </a:r>
          </a:p>
          <a:p>
            <a:r>
              <a:rPr lang="en-US" dirty="0"/>
              <a:t>Sponsored by </a:t>
            </a:r>
          </a:p>
          <a:p>
            <a:r>
              <a:rPr lang="en-US" dirty="0"/>
              <a:t>Community Shares Bank (an academic construct)</a:t>
            </a:r>
          </a:p>
          <a:p>
            <a:r>
              <a:rPr lang="en-US" dirty="0"/>
              <a:t>Springboard Data Analysis Capstone</a:t>
            </a:r>
          </a:p>
        </p:txBody>
      </p:sp>
    </p:spTree>
    <p:extLst>
      <p:ext uri="{BB962C8B-B14F-4D97-AF65-F5344CB8AC3E}">
        <p14:creationId xmlns:p14="http://schemas.microsoft.com/office/powerpoint/2010/main" val="95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0B4639-A46F-4BD8-B0EF-37FB80DF5629}"/>
              </a:ext>
            </a:extLst>
          </p:cNvPr>
          <p:cNvPicPr>
            <a:picLocks noChangeAspect="1"/>
          </p:cNvPicPr>
          <p:nvPr/>
        </p:nvPicPr>
        <p:blipFill rotWithShape="1">
          <a:blip r:embed="rId3"/>
          <a:srcRect l="2887" r="6188"/>
          <a:stretch/>
        </p:blipFill>
        <p:spPr>
          <a:xfrm>
            <a:off x="321088" y="0"/>
            <a:ext cx="5643239" cy="6857990"/>
          </a:xfrm>
          <a:prstGeom prst="rect">
            <a:avLst/>
          </a:prstGeom>
        </p:spPr>
      </p:pic>
      <p:sp>
        <p:nvSpPr>
          <p:cNvPr id="6" name="TextBox 5">
            <a:extLst>
              <a:ext uri="{FF2B5EF4-FFF2-40B4-BE49-F238E27FC236}">
                <a16:creationId xmlns:a16="http://schemas.microsoft.com/office/drawing/2014/main" id="{5FA6BB39-4A97-45BC-BC60-3F54B95CF63E}"/>
              </a:ext>
            </a:extLst>
          </p:cNvPr>
          <p:cNvSpPr txBox="1"/>
          <p:nvPr/>
        </p:nvSpPr>
        <p:spPr>
          <a:xfrm rot="16200000">
            <a:off x="-478488" y="5307540"/>
            <a:ext cx="2359783" cy="646331"/>
          </a:xfrm>
          <a:prstGeom prst="rect">
            <a:avLst/>
          </a:prstGeom>
          <a:noFill/>
        </p:spPr>
        <p:txBody>
          <a:bodyPr wrap="square" rtlCol="0">
            <a:spAutoFit/>
          </a:bodyPr>
          <a:lstStyle/>
          <a:p>
            <a:r>
              <a:rPr lang="en-US" b="1" i="0" u="sng" dirty="0">
                <a:solidFill>
                  <a:schemeClr val="accent1">
                    <a:lumMod val="75000"/>
                  </a:schemeClr>
                </a:solidFill>
                <a:effectLst>
                  <a:outerShdw blurRad="38100" dist="38100" dir="2700000" algn="tl">
                    <a:srgbClr val="000000">
                      <a:alpha val="43137"/>
                    </a:srgbClr>
                  </a:outerShdw>
                </a:effectLst>
                <a:latin typeface="Graphik Webfont"/>
                <a:hlinkClick r:id="rId4" tooltip="Michael Aldrich">
                  <a:extLst>
                    <a:ext uri="{A12FA001-AC4F-418D-AE19-62706E023703}">
                      <ahyp:hlinkClr xmlns:ahyp="http://schemas.microsoft.com/office/drawing/2018/hyperlinkcolor" val="tx"/>
                    </a:ext>
                  </a:extLst>
                </a:hlinkClick>
              </a:rPr>
              <a:t>Art by Michael Aldrich</a:t>
            </a:r>
            <a:r>
              <a:rPr lang="en-US" b="1" i="0" u="sng" dirty="0">
                <a:solidFill>
                  <a:schemeClr val="accent1">
                    <a:lumMod val="75000"/>
                  </a:schemeClr>
                </a:solidFill>
                <a:effectLst>
                  <a:outerShdw blurRad="38100" dist="38100" dir="2700000" algn="tl">
                    <a:srgbClr val="000000">
                      <a:alpha val="43137"/>
                    </a:srgbClr>
                  </a:outerShdw>
                </a:effectLst>
                <a:latin typeface="Graphik Webfont"/>
              </a:rPr>
              <a:t> </a:t>
            </a:r>
            <a:endParaRPr lang="en-US" b="0" i="0" dirty="0">
              <a:solidFill>
                <a:schemeClr val="accent1">
                  <a:lumMod val="75000"/>
                </a:schemeClr>
              </a:solidFill>
              <a:effectLst/>
              <a:latin typeface="Guardian-EgypTT"/>
            </a:endParaRPr>
          </a:p>
          <a:p>
            <a:endParaRPr lang="en-US" dirty="0">
              <a:solidFill>
                <a:schemeClr val="accent1">
                  <a:lumMod val="75000"/>
                </a:schemeClr>
              </a:solidFill>
            </a:endParaRPr>
          </a:p>
        </p:txBody>
      </p:sp>
      <p:pic>
        <p:nvPicPr>
          <p:cNvPr id="10" name="Picture 9">
            <a:extLst>
              <a:ext uri="{FF2B5EF4-FFF2-40B4-BE49-F238E27FC236}">
                <a16:creationId xmlns:a16="http://schemas.microsoft.com/office/drawing/2014/main" id="{3F68465B-E279-4773-B339-B155D26EA008}"/>
              </a:ext>
            </a:extLst>
          </p:cNvPr>
          <p:cNvPicPr>
            <a:picLocks noChangeAspect="1"/>
          </p:cNvPicPr>
          <p:nvPr/>
        </p:nvPicPr>
        <p:blipFill>
          <a:blip r:embed="rId5"/>
          <a:stretch>
            <a:fillRect/>
          </a:stretch>
        </p:blipFill>
        <p:spPr>
          <a:xfrm>
            <a:off x="964727" y="1"/>
            <a:ext cx="10954329" cy="6858000"/>
          </a:xfrm>
          <a:prstGeom prst="rect">
            <a:avLst/>
          </a:prstGeom>
        </p:spPr>
      </p:pic>
      <p:sp>
        <p:nvSpPr>
          <p:cNvPr id="8" name="TextBox 7">
            <a:extLst>
              <a:ext uri="{FF2B5EF4-FFF2-40B4-BE49-F238E27FC236}">
                <a16:creationId xmlns:a16="http://schemas.microsoft.com/office/drawing/2014/main" id="{46A6BE88-64DF-4A21-AFEC-1591043B0A0A}"/>
              </a:ext>
            </a:extLst>
          </p:cNvPr>
          <p:cNvSpPr txBox="1"/>
          <p:nvPr/>
        </p:nvSpPr>
        <p:spPr>
          <a:xfrm>
            <a:off x="1779567" y="708914"/>
            <a:ext cx="6952544" cy="523220"/>
          </a:xfrm>
          <a:prstGeom prst="rect">
            <a:avLst/>
          </a:prstGeom>
          <a:noFill/>
        </p:spPr>
        <p:txBody>
          <a:bodyPr wrap="none" rtlCol="0">
            <a:spAutoFit/>
          </a:bodyPr>
          <a:lstStyle/>
          <a:p>
            <a:r>
              <a:rPr lang="en-US" sz="2800" b="1">
                <a:solidFill>
                  <a:schemeClr val="accent6">
                    <a:lumMod val="50000"/>
                  </a:schemeClr>
                </a:solidFill>
              </a:rPr>
              <a:t>Rating  per Price Longitudinal by Name</a:t>
            </a:r>
          </a:p>
        </p:txBody>
      </p:sp>
      <p:pic>
        <p:nvPicPr>
          <p:cNvPr id="14" name="Picture 13">
            <a:extLst>
              <a:ext uri="{FF2B5EF4-FFF2-40B4-BE49-F238E27FC236}">
                <a16:creationId xmlns:a16="http://schemas.microsoft.com/office/drawing/2014/main" id="{D159D134-3498-4464-AF05-C1EC3BCE1C1B}"/>
              </a:ext>
            </a:extLst>
          </p:cNvPr>
          <p:cNvPicPr>
            <a:picLocks noChangeAspect="1"/>
          </p:cNvPicPr>
          <p:nvPr/>
        </p:nvPicPr>
        <p:blipFill>
          <a:blip r:embed="rId6"/>
          <a:stretch>
            <a:fillRect/>
          </a:stretch>
        </p:blipFill>
        <p:spPr>
          <a:xfrm>
            <a:off x="7426078" y="251881"/>
            <a:ext cx="178148" cy="523221"/>
          </a:xfrm>
          <a:prstGeom prst="rect">
            <a:avLst/>
          </a:prstGeom>
        </p:spPr>
      </p:pic>
      <p:pic>
        <p:nvPicPr>
          <p:cNvPr id="16" name="Picture 15">
            <a:extLst>
              <a:ext uri="{FF2B5EF4-FFF2-40B4-BE49-F238E27FC236}">
                <a16:creationId xmlns:a16="http://schemas.microsoft.com/office/drawing/2014/main" id="{2C6E87CC-EADE-4734-B432-CB28684CBCFD}"/>
              </a:ext>
            </a:extLst>
          </p:cNvPr>
          <p:cNvPicPr>
            <a:picLocks noChangeAspect="1"/>
          </p:cNvPicPr>
          <p:nvPr/>
        </p:nvPicPr>
        <p:blipFill>
          <a:blip r:embed="rId7"/>
          <a:stretch>
            <a:fillRect/>
          </a:stretch>
        </p:blipFill>
        <p:spPr>
          <a:xfrm>
            <a:off x="7604226" y="251881"/>
            <a:ext cx="2255769" cy="523220"/>
          </a:xfrm>
          <a:prstGeom prst="rect">
            <a:avLst/>
          </a:prstGeom>
        </p:spPr>
      </p:pic>
      <p:sp>
        <p:nvSpPr>
          <p:cNvPr id="18" name="TextBox 17">
            <a:extLst>
              <a:ext uri="{FF2B5EF4-FFF2-40B4-BE49-F238E27FC236}">
                <a16:creationId xmlns:a16="http://schemas.microsoft.com/office/drawing/2014/main" id="{EB5CE0B6-ADA3-46EF-99B7-A9DF19FFB58C}"/>
              </a:ext>
            </a:extLst>
          </p:cNvPr>
          <p:cNvSpPr txBox="1"/>
          <p:nvPr/>
        </p:nvSpPr>
        <p:spPr>
          <a:xfrm>
            <a:off x="1847213" y="1550199"/>
            <a:ext cx="4117113" cy="3189287"/>
          </a:xfrm>
          <a:prstGeom prst="rect">
            <a:avLst/>
          </a:prstGeom>
        </p:spPr>
        <p:txBody>
          <a:bodyPr vert="horz" lIns="91440" tIns="45720" rIns="91440" bIns="45720" rtlCol="0">
            <a:normAutofit fontScale="32500" lnSpcReduction="20000"/>
          </a:bodyPr>
          <a:lstStyle/>
          <a:p>
            <a:pPr indent="-182880" defTabSz="914400">
              <a:spcAft>
                <a:spcPts val="600"/>
              </a:spcAft>
              <a:buClr>
                <a:schemeClr val="accent1"/>
              </a:buClr>
            </a:pPr>
            <a:endParaRPr lang="en-US" sz="1600" b="1" dirty="0">
              <a:solidFill>
                <a:schemeClr val="tx1">
                  <a:lumMod val="65000"/>
                  <a:lumOff val="35000"/>
                </a:schemeClr>
              </a:solidFill>
            </a:endParaRPr>
          </a:p>
          <a:p>
            <a:pPr indent="-182880" defTabSz="914400">
              <a:lnSpc>
                <a:spcPct val="120000"/>
              </a:lnSpc>
              <a:buClr>
                <a:schemeClr val="accent1"/>
              </a:buClr>
            </a:pPr>
            <a:r>
              <a:rPr lang="en-US" sz="5500" b="1" dirty="0">
                <a:solidFill>
                  <a:schemeClr val="bg2">
                    <a:lumMod val="75000"/>
                  </a:schemeClr>
                </a:solidFill>
                <a:latin typeface="Amasis MT Pro Medium" panose="020B0604020202020204" pitchFamily="18" charset="0"/>
              </a:rPr>
              <a:t>Rating-to-Price ratio patterns for Specific wineries have similar patterns on regional, brand, and wine names.</a:t>
            </a:r>
          </a:p>
          <a:p>
            <a:pPr indent="-182880" defTabSz="914400">
              <a:lnSpc>
                <a:spcPct val="120000"/>
              </a:lnSpc>
              <a:buClr>
                <a:schemeClr val="accent1"/>
              </a:buClr>
            </a:pPr>
            <a:endParaRPr lang="en-US" sz="5500" b="1" dirty="0">
              <a:solidFill>
                <a:schemeClr val="bg2">
                  <a:lumMod val="75000"/>
                </a:schemeClr>
              </a:solidFill>
              <a:latin typeface="Amasis MT Pro Medium" panose="020B0604020202020204" pitchFamily="18" charset="0"/>
            </a:endParaRPr>
          </a:p>
          <a:p>
            <a:pPr indent="-182880" defTabSz="914400">
              <a:lnSpc>
                <a:spcPct val="120000"/>
              </a:lnSpc>
              <a:buClr>
                <a:schemeClr val="accent1"/>
              </a:buClr>
            </a:pPr>
            <a:r>
              <a:rPr lang="en-US" sz="5500" b="1" dirty="0">
                <a:solidFill>
                  <a:schemeClr val="bg2">
                    <a:lumMod val="75000"/>
                  </a:schemeClr>
                </a:solidFill>
                <a:latin typeface="Amasis MT Pro Medium" panose="020B0604020202020204" pitchFamily="18" charset="0"/>
              </a:rPr>
              <a:t>Marques de Villanueva (Spain)</a:t>
            </a:r>
          </a:p>
          <a:p>
            <a:pPr indent="-182880" defTabSz="914400">
              <a:lnSpc>
                <a:spcPct val="120000"/>
              </a:lnSpc>
              <a:buClr>
                <a:schemeClr val="accent1"/>
              </a:buClr>
            </a:pPr>
            <a:r>
              <a:rPr lang="en-US" sz="5500" b="1" i="0" dirty="0">
                <a:solidFill>
                  <a:srgbClr val="1E1E1E"/>
                </a:solidFill>
                <a:effectLst/>
                <a:latin typeface="Amasis MT Pro Medium" panose="020B0604020202020204" pitchFamily="18" charset="0"/>
              </a:rPr>
              <a:t>Tempranillo </a:t>
            </a:r>
            <a:r>
              <a:rPr lang="en-US" sz="5500" b="1" i="0" dirty="0" err="1">
                <a:solidFill>
                  <a:srgbClr val="1E1E1E"/>
                </a:solidFill>
                <a:effectLst/>
                <a:latin typeface="Amasis MT Pro Medium" panose="020B0604020202020204" pitchFamily="18" charset="0"/>
              </a:rPr>
              <a:t>Cariñena</a:t>
            </a:r>
            <a:r>
              <a:rPr lang="en-US" sz="5500" b="1" i="0" dirty="0">
                <a:solidFill>
                  <a:srgbClr val="1E1E1E"/>
                </a:solidFill>
                <a:effectLst/>
                <a:latin typeface="Amasis MT Pro Medium" panose="020B0604020202020204" pitchFamily="18" charset="0"/>
              </a:rPr>
              <a:t> 2018 at around $6.18 average and 3.4 in reviews</a:t>
            </a:r>
          </a:p>
          <a:p>
            <a:pPr indent="-182880" defTabSz="914400">
              <a:lnSpc>
                <a:spcPct val="120000"/>
              </a:lnSpc>
              <a:buClr>
                <a:schemeClr val="accent1"/>
              </a:buClr>
            </a:pPr>
            <a:r>
              <a:rPr lang="en-US" sz="5500" b="1" dirty="0">
                <a:solidFill>
                  <a:schemeClr val="bg2">
                    <a:lumMod val="75000"/>
                  </a:schemeClr>
                </a:solidFill>
                <a:latin typeface="Amasis MT Pro Medium" panose="020B0604020202020204" pitchFamily="18" charset="0"/>
              </a:rPr>
              <a:t>t</a:t>
            </a:r>
            <a:r>
              <a:rPr lang="en-US" sz="5500" b="1" i="0" dirty="0">
                <a:solidFill>
                  <a:schemeClr val="bg2">
                    <a:lumMod val="75000"/>
                  </a:schemeClr>
                </a:solidFill>
                <a:effectLst/>
                <a:latin typeface="Amasis MT Pro Medium" panose="020B0604020202020204" pitchFamily="18" charset="0"/>
              </a:rPr>
              <a:t>ops the value list </a:t>
            </a:r>
            <a:r>
              <a:rPr lang="en-US" sz="5500" b="1" dirty="0">
                <a:solidFill>
                  <a:schemeClr val="bg2">
                    <a:lumMod val="75000"/>
                  </a:schemeClr>
                </a:solidFill>
                <a:latin typeface="Amasis MT Pro Medium" panose="020B0604020202020204" pitchFamily="18" charset="0"/>
              </a:rPr>
              <a:t>of</a:t>
            </a:r>
            <a:r>
              <a:rPr lang="en-US" sz="5500" b="1" i="0" dirty="0">
                <a:solidFill>
                  <a:schemeClr val="bg2">
                    <a:lumMod val="75000"/>
                  </a:schemeClr>
                </a:solidFill>
                <a:effectLst/>
                <a:latin typeface="Amasis MT Pro Medium" panose="020B0604020202020204" pitchFamily="18" charset="0"/>
              </a:rPr>
              <a:t> wine names.</a:t>
            </a:r>
          </a:p>
          <a:p>
            <a:pPr indent="-182880" defTabSz="914400">
              <a:spcAft>
                <a:spcPts val="600"/>
              </a:spcAft>
              <a:buClr>
                <a:schemeClr val="accent1"/>
              </a:buClr>
            </a:pPr>
            <a:endParaRPr lang="en-US" sz="1600" dirty="0">
              <a:solidFill>
                <a:schemeClr val="tx1">
                  <a:lumMod val="65000"/>
                  <a:lumOff val="35000"/>
                </a:schemeClr>
              </a:solidFill>
            </a:endParaRPr>
          </a:p>
        </p:txBody>
      </p:sp>
      <p:pic>
        <p:nvPicPr>
          <p:cNvPr id="2" name="Picture 1">
            <a:extLst>
              <a:ext uri="{FF2B5EF4-FFF2-40B4-BE49-F238E27FC236}">
                <a16:creationId xmlns:a16="http://schemas.microsoft.com/office/drawing/2014/main" id="{42EA98A1-8B28-4798-81AC-0678EA1F10FE}"/>
              </a:ext>
            </a:extLst>
          </p:cNvPr>
          <p:cNvPicPr>
            <a:picLocks noChangeAspect="1"/>
          </p:cNvPicPr>
          <p:nvPr/>
        </p:nvPicPr>
        <p:blipFill>
          <a:blip r:embed="rId8"/>
          <a:stretch>
            <a:fillRect/>
          </a:stretch>
        </p:blipFill>
        <p:spPr>
          <a:xfrm>
            <a:off x="0" y="-1"/>
            <a:ext cx="12192000" cy="6858001"/>
          </a:xfrm>
          <a:prstGeom prst="rect">
            <a:avLst/>
          </a:prstGeom>
        </p:spPr>
      </p:pic>
      <p:pic>
        <p:nvPicPr>
          <p:cNvPr id="3" name="Picture 2">
            <a:extLst>
              <a:ext uri="{FF2B5EF4-FFF2-40B4-BE49-F238E27FC236}">
                <a16:creationId xmlns:a16="http://schemas.microsoft.com/office/drawing/2014/main" id="{00DBF070-D8C2-4B83-9DA7-21B6C51C11C8}"/>
              </a:ext>
            </a:extLst>
          </p:cNvPr>
          <p:cNvPicPr>
            <a:picLocks noChangeAspect="1"/>
          </p:cNvPicPr>
          <p:nvPr/>
        </p:nvPicPr>
        <p:blipFill>
          <a:blip r:embed="rId9"/>
          <a:stretch>
            <a:fillRect/>
          </a:stretch>
        </p:blipFill>
        <p:spPr>
          <a:xfrm>
            <a:off x="52906" y="0"/>
            <a:ext cx="12191999" cy="6857999"/>
          </a:xfrm>
          <a:prstGeom prst="rect">
            <a:avLst/>
          </a:prstGeom>
        </p:spPr>
      </p:pic>
      <p:pic>
        <p:nvPicPr>
          <p:cNvPr id="4" name="Picture 3">
            <a:extLst>
              <a:ext uri="{FF2B5EF4-FFF2-40B4-BE49-F238E27FC236}">
                <a16:creationId xmlns:a16="http://schemas.microsoft.com/office/drawing/2014/main" id="{49E65171-7D16-415E-ACA7-E1442770F276}"/>
              </a:ext>
            </a:extLst>
          </p:cNvPr>
          <p:cNvPicPr>
            <a:picLocks noChangeAspect="1"/>
          </p:cNvPicPr>
          <p:nvPr/>
        </p:nvPicPr>
        <p:blipFill>
          <a:blip r:embed="rId10"/>
          <a:stretch>
            <a:fillRect/>
          </a:stretch>
        </p:blipFill>
        <p:spPr>
          <a:xfrm>
            <a:off x="52376" y="-302"/>
            <a:ext cx="12108265" cy="6810899"/>
          </a:xfrm>
          <a:prstGeom prst="rect">
            <a:avLst/>
          </a:prstGeom>
        </p:spPr>
      </p:pic>
    </p:spTree>
    <p:extLst>
      <p:ext uri="{BB962C8B-B14F-4D97-AF65-F5344CB8AC3E}">
        <p14:creationId xmlns:p14="http://schemas.microsoft.com/office/powerpoint/2010/main" val="356072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150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 fill="hold"/>
                                        <p:tgtEl>
                                          <p:spTgt spid="2"/>
                                        </p:tgtEl>
                                        <p:attrNameLst>
                                          <p:attrName>ppt_w</p:attrName>
                                        </p:attrNameLst>
                                      </p:cBhvr>
                                      <p:tavLst>
                                        <p:tav tm="0">
                                          <p:val>
                                            <p:fltVal val="0"/>
                                          </p:val>
                                        </p:tav>
                                        <p:tav tm="100000">
                                          <p:val>
                                            <p:strVal val="#ppt_w"/>
                                          </p:val>
                                        </p:tav>
                                      </p:tavLst>
                                    </p:anim>
                                    <p:anim calcmode="lin" valueType="num">
                                      <p:cBhvr>
                                        <p:cTn id="8" dur="1500" fill="hold"/>
                                        <p:tgtEl>
                                          <p:spTgt spid="2"/>
                                        </p:tgtEl>
                                        <p:attrNameLst>
                                          <p:attrName>ppt_h</p:attrName>
                                        </p:attrNameLst>
                                      </p:cBhvr>
                                      <p:tavLst>
                                        <p:tav tm="0">
                                          <p:val>
                                            <p:fltVal val="0"/>
                                          </p:val>
                                        </p:tav>
                                        <p:tav tm="100000">
                                          <p:val>
                                            <p:strVal val="#ppt_h"/>
                                          </p:val>
                                        </p:tav>
                                      </p:tavLst>
                                    </p:anim>
                                    <p:animEffect transition="in" filter="fade">
                                      <p:cBhvr>
                                        <p:cTn id="9" dur="1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225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4000"/>
                                  </p:stCondLst>
                                  <p:childTnLst>
                                    <p:set>
                                      <p:cBhvr>
                                        <p:cTn id="20" dur="1" fill="hold">
                                          <p:stCondLst>
                                            <p:cond delay="0"/>
                                          </p:stCondLst>
                                        </p:cTn>
                                        <p:tgtEl>
                                          <p:spTgt spid="4"/>
                                        </p:tgtEl>
                                        <p:attrNameLst>
                                          <p:attrName>style.visibility</p:attrName>
                                        </p:attrNameLst>
                                      </p:cBhvr>
                                      <p:to>
                                        <p:strVal val="visible"/>
                                      </p:to>
                                    </p:set>
                                    <p:anim calcmode="lin" valueType="num">
                                      <p:cBhvr>
                                        <p:cTn id="21" dur="1500" fill="hold"/>
                                        <p:tgtEl>
                                          <p:spTgt spid="4"/>
                                        </p:tgtEl>
                                        <p:attrNameLst>
                                          <p:attrName>ppt_w</p:attrName>
                                        </p:attrNameLst>
                                      </p:cBhvr>
                                      <p:tavLst>
                                        <p:tav tm="0">
                                          <p:val>
                                            <p:fltVal val="0"/>
                                          </p:val>
                                        </p:tav>
                                        <p:tav tm="100000">
                                          <p:val>
                                            <p:strVal val="#ppt_w"/>
                                          </p:val>
                                        </p:tav>
                                      </p:tavLst>
                                    </p:anim>
                                    <p:anim calcmode="lin" valueType="num">
                                      <p:cBhvr>
                                        <p:cTn id="22" dur="1500" fill="hold"/>
                                        <p:tgtEl>
                                          <p:spTgt spid="4"/>
                                        </p:tgtEl>
                                        <p:attrNameLst>
                                          <p:attrName>ppt_h</p:attrName>
                                        </p:attrNameLst>
                                      </p:cBhvr>
                                      <p:tavLst>
                                        <p:tav tm="0">
                                          <p:val>
                                            <p:fltVal val="0"/>
                                          </p:val>
                                        </p:tav>
                                        <p:tav tm="100000">
                                          <p:val>
                                            <p:strVal val="#ppt_h"/>
                                          </p:val>
                                        </p:tav>
                                      </p:tavLst>
                                    </p:anim>
                                    <p:animEffect transition="in" filter="fade">
                                      <p:cBhvr>
                                        <p:cTn id="2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3A7CFA-3C7F-4B8A-AED0-F80719751957}"/>
              </a:ext>
            </a:extLst>
          </p:cNvPr>
          <p:cNvSpPr txBox="1"/>
          <p:nvPr/>
        </p:nvSpPr>
        <p:spPr>
          <a:xfrm>
            <a:off x="826563" y="399494"/>
            <a:ext cx="5971401" cy="615222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55000" lnSpcReduction="20000"/>
          </a:bodyPr>
          <a:lstStyle/>
          <a:p>
            <a:pPr defTabSz="914400"/>
            <a:r>
              <a:rPr lang="en-US" sz="5100" b="1" dirty="0">
                <a:solidFill>
                  <a:schemeClr val="bg2">
                    <a:lumMod val="40000"/>
                    <a:lumOff val="60000"/>
                  </a:schemeClr>
                </a:solidFill>
              </a:rPr>
              <a:t>SUMMARY</a:t>
            </a:r>
            <a:endParaRPr lang="en-US" sz="5100" dirty="0">
              <a:solidFill>
                <a:schemeClr val="bg2">
                  <a:lumMod val="40000"/>
                  <a:lumOff val="60000"/>
                </a:schemeClr>
              </a:solidFill>
              <a:ea typeface="+mn-lt"/>
              <a:cs typeface="+mn-lt"/>
            </a:endParaRPr>
          </a:p>
          <a:p>
            <a:pPr marL="342900" indent="-342900">
              <a:lnSpc>
                <a:spcPct val="120000"/>
              </a:lnSpc>
              <a:spcBef>
                <a:spcPts val="600"/>
              </a:spcBef>
              <a:spcAft>
                <a:spcPts val="600"/>
              </a:spcAft>
              <a:buFont typeface="Arial" panose="020B0604020202020204" pitchFamily="34" charset="0"/>
              <a:buChar char="•"/>
            </a:pPr>
            <a:r>
              <a:rPr lang="en-US" sz="5100" b="1" dirty="0">
                <a:solidFill>
                  <a:schemeClr val="bg2">
                    <a:lumMod val="60000"/>
                    <a:lumOff val="40000"/>
                  </a:schemeClr>
                </a:solidFill>
              </a:rPr>
              <a:t>Significant moderate correlation exists between pricing and review ratings</a:t>
            </a:r>
          </a:p>
          <a:p>
            <a:pPr marL="342900" indent="-342900">
              <a:lnSpc>
                <a:spcPct val="120000"/>
              </a:lnSpc>
              <a:spcBef>
                <a:spcPts val="600"/>
              </a:spcBef>
              <a:spcAft>
                <a:spcPts val="600"/>
              </a:spcAft>
              <a:buFont typeface="Arial" panose="020B0604020202020204" pitchFamily="34" charset="0"/>
              <a:buChar char="•"/>
            </a:pPr>
            <a:r>
              <a:rPr lang="en-US" sz="5100" b="1" dirty="0">
                <a:solidFill>
                  <a:schemeClr val="bg2">
                    <a:lumMod val="60000"/>
                    <a:lumOff val="40000"/>
                  </a:schemeClr>
                </a:solidFill>
              </a:rPr>
              <a:t>No significant differences have been observed in transition from macro to micro patterns (globally, regionally, by wineries, by product names)</a:t>
            </a:r>
          </a:p>
          <a:p>
            <a:pPr marL="342900" indent="-342900">
              <a:lnSpc>
                <a:spcPct val="120000"/>
              </a:lnSpc>
              <a:spcBef>
                <a:spcPts val="600"/>
              </a:spcBef>
              <a:spcAft>
                <a:spcPts val="600"/>
              </a:spcAft>
              <a:buFont typeface="Arial" panose="020B0604020202020204" pitchFamily="34" charset="0"/>
              <a:buChar char="•"/>
            </a:pPr>
            <a:r>
              <a:rPr lang="en-US" sz="5100" b="1" dirty="0">
                <a:solidFill>
                  <a:schemeClr val="bg2">
                    <a:lumMod val="60000"/>
                    <a:lumOff val="40000"/>
                  </a:schemeClr>
                </a:solidFill>
              </a:rPr>
              <a:t>Rating/price trends are positive with a transitional elasticity linked to price level</a:t>
            </a:r>
          </a:p>
          <a:p>
            <a:pPr>
              <a:lnSpc>
                <a:spcPct val="120000"/>
              </a:lnSpc>
              <a:spcBef>
                <a:spcPts val="600"/>
              </a:spcBef>
              <a:spcAft>
                <a:spcPts val="600"/>
              </a:spcAft>
            </a:pPr>
            <a:endParaRPr lang="en-US" sz="5100" b="1" dirty="0">
              <a:solidFill>
                <a:schemeClr val="bg2">
                  <a:lumMod val="60000"/>
                  <a:lumOff val="40000"/>
                </a:schemeClr>
              </a:solidFill>
              <a:ea typeface="+mn-lt"/>
              <a:cs typeface="+mn-lt"/>
            </a:endParaRPr>
          </a:p>
          <a:p>
            <a:endParaRPr lang="en-US" sz="5100" dirty="0">
              <a:solidFill>
                <a:schemeClr val="bg2">
                  <a:lumMod val="60000"/>
                  <a:lumOff val="40000"/>
                </a:schemeClr>
              </a:solidFill>
              <a:effectLst>
                <a:outerShdw blurRad="38100" dist="38100" dir="2700000" algn="tl">
                  <a:srgbClr val="000000">
                    <a:alpha val="43137"/>
                  </a:srgbClr>
                </a:outerShdw>
              </a:effectLst>
            </a:endParaRPr>
          </a:p>
          <a:p>
            <a:pPr marL="342900" indent="-342900">
              <a:buFont typeface="Arial" panose="020B0604020202020204" pitchFamily="34" charset="0"/>
              <a:buChar char="•"/>
            </a:pPr>
            <a:endParaRPr lang="en-US" sz="5100" dirty="0">
              <a:solidFill>
                <a:schemeClr val="bg2">
                  <a:lumMod val="60000"/>
                  <a:lumOff val="40000"/>
                </a:schemeClr>
              </a:solidFill>
              <a:effectLst>
                <a:outerShdw blurRad="38100" dist="38100" dir="2700000" algn="tl">
                  <a:srgbClr val="000000">
                    <a:alpha val="43137"/>
                  </a:srgbClr>
                </a:outerShdw>
              </a:effectLst>
            </a:endParaRPr>
          </a:p>
        </p:txBody>
      </p:sp>
      <p:sp>
        <p:nvSpPr>
          <p:cNvPr id="6" name="Content Placeholder 5">
            <a:extLst>
              <a:ext uri="{FF2B5EF4-FFF2-40B4-BE49-F238E27FC236}">
                <a16:creationId xmlns:a16="http://schemas.microsoft.com/office/drawing/2014/main" id="{2FE26D4B-8D35-418E-9781-6DBC06629B77}"/>
              </a:ext>
            </a:extLst>
          </p:cNvPr>
          <p:cNvSpPr>
            <a:spLocks noGrp="1"/>
          </p:cNvSpPr>
          <p:nvPr>
            <p:ph sz="half" idx="2"/>
          </p:nvPr>
        </p:nvSpPr>
        <p:spPr>
          <a:xfrm>
            <a:off x="6936510" y="352887"/>
            <a:ext cx="4919666" cy="6152225"/>
          </a:xfrm>
        </p:spPr>
        <p:txBody>
          <a:bodyPr>
            <a:normAutofit fontScale="92500"/>
          </a:bodyPr>
          <a:lstStyle/>
          <a:p>
            <a:pPr marL="0" indent="0">
              <a:buNone/>
            </a:pPr>
            <a:r>
              <a:rPr lang="en-US" sz="2200" b="1" dirty="0">
                <a:solidFill>
                  <a:srgbClr val="FFFF00"/>
                </a:solidFill>
                <a:ea typeface="+mn-lt"/>
                <a:cs typeface="+mn-lt"/>
              </a:rPr>
              <a:t>Limitations</a:t>
            </a:r>
          </a:p>
          <a:p>
            <a:pPr marL="457200" indent="-457200">
              <a:buFont typeface="Wingdings,Sans-Serif" panose="05000000000000000000" pitchFamily="2" charset="2"/>
              <a:buChar char="q"/>
            </a:pPr>
            <a:r>
              <a:rPr lang="en-US" sz="2200" b="1" dirty="0">
                <a:solidFill>
                  <a:srgbClr val="FFFF00"/>
                </a:solidFill>
                <a:ea typeface="+mn-lt"/>
                <a:cs typeface="+mn-lt"/>
              </a:rPr>
              <a:t>Sales volume could not be assessed</a:t>
            </a:r>
            <a:endParaRPr lang="en-US" sz="2200" dirty="0">
              <a:solidFill>
                <a:srgbClr val="FFFF00"/>
              </a:solidFill>
              <a:ea typeface="+mn-lt"/>
              <a:cs typeface="+mn-lt"/>
            </a:endParaRPr>
          </a:p>
          <a:p>
            <a:pPr marL="457200" indent="-457200">
              <a:buFont typeface="Wingdings,Sans-Serif" panose="05000000000000000000" pitchFamily="2" charset="2"/>
              <a:buChar char="q"/>
            </a:pPr>
            <a:r>
              <a:rPr lang="en-US" sz="2200" b="1" dirty="0">
                <a:solidFill>
                  <a:srgbClr val="FFFF00"/>
                </a:solidFill>
                <a:ea typeface="+mn-lt"/>
                <a:cs typeface="+mn-lt"/>
              </a:rPr>
              <a:t>The cost of surveys could have factored into the prices</a:t>
            </a:r>
            <a:endParaRPr lang="en-US" sz="2200" dirty="0">
              <a:solidFill>
                <a:srgbClr val="FFFF00"/>
              </a:solidFill>
              <a:ea typeface="+mn-lt"/>
              <a:cs typeface="+mn-lt"/>
            </a:endParaRPr>
          </a:p>
          <a:p>
            <a:pPr marL="457200" indent="-457200">
              <a:buFont typeface="Wingdings" panose="05000000000000000000" pitchFamily="2" charset="2"/>
              <a:buChar char="q"/>
            </a:pPr>
            <a:r>
              <a:rPr lang="en-US" sz="2200" b="1" dirty="0">
                <a:solidFill>
                  <a:srgbClr val="FFFF00"/>
                </a:solidFill>
              </a:rPr>
              <a:t>Data source has not been formally evaluated</a:t>
            </a:r>
            <a:endParaRPr lang="en-US" sz="2200" dirty="0">
              <a:solidFill>
                <a:srgbClr val="FFFF00"/>
              </a:solidFill>
            </a:endParaRPr>
          </a:p>
          <a:p>
            <a:pPr marL="457200" indent="-457200">
              <a:buFont typeface="Wingdings" panose="05000000000000000000" pitchFamily="2" charset="2"/>
              <a:buChar char="q"/>
            </a:pPr>
            <a:r>
              <a:rPr lang="en-US" sz="2200" b="1" dirty="0">
                <a:solidFill>
                  <a:srgbClr val="FFFF00"/>
                </a:solidFill>
                <a:effectLst>
                  <a:outerShdw blurRad="38100" dist="38100" dir="2700000" algn="tl">
                    <a:srgbClr val="000000">
                      <a:alpha val="43137"/>
                    </a:srgbClr>
                  </a:outerShdw>
                </a:effectLst>
              </a:rPr>
              <a:t>Time period is limited to that in dataset: 1988-2019</a:t>
            </a:r>
          </a:p>
          <a:p>
            <a:pPr marL="0" indent="0">
              <a:buNone/>
            </a:pPr>
            <a:r>
              <a:rPr lang="en-US" sz="2200" b="1" dirty="0">
                <a:solidFill>
                  <a:srgbClr val="FFFF00"/>
                </a:solidFill>
                <a:effectLst>
                  <a:outerShdw blurRad="38100" dist="38100" dir="2700000" algn="tl">
                    <a:srgbClr val="000000">
                      <a:alpha val="43137"/>
                    </a:srgbClr>
                  </a:outerShdw>
                </a:effectLst>
              </a:rPr>
              <a:t>Future Research</a:t>
            </a:r>
          </a:p>
          <a:p>
            <a:pPr marL="457200" indent="-457200">
              <a:buFont typeface="Wingdings" panose="05000000000000000000" pitchFamily="2" charset="2"/>
              <a:buChar char="q"/>
            </a:pPr>
            <a:r>
              <a:rPr lang="en-US" sz="2200" b="1" dirty="0">
                <a:solidFill>
                  <a:srgbClr val="FFFF00"/>
                </a:solidFill>
              </a:rPr>
              <a:t>Greater description of data collection methods and techniques would have aided this evaluation</a:t>
            </a:r>
          </a:p>
          <a:p>
            <a:pPr marL="457200" indent="-457200">
              <a:buFont typeface="Wingdings" panose="05000000000000000000" pitchFamily="2" charset="2"/>
              <a:buChar char="q"/>
            </a:pPr>
            <a:r>
              <a:rPr lang="en-US" sz="2200" b="1" dirty="0">
                <a:solidFill>
                  <a:srgbClr val="FFFF00"/>
                </a:solidFill>
              </a:rPr>
              <a:t>New metrics should be considered</a:t>
            </a:r>
          </a:p>
          <a:p>
            <a:pPr marL="457200" indent="-457200">
              <a:buFont typeface="Wingdings" panose="05000000000000000000" pitchFamily="2" charset="2"/>
              <a:buChar char="q"/>
            </a:pPr>
            <a:r>
              <a:rPr lang="en-US" sz="2200" b="1" dirty="0">
                <a:solidFill>
                  <a:srgbClr val="FFFF00"/>
                </a:solidFill>
              </a:rPr>
              <a:t>Price-level elasticity</a:t>
            </a:r>
            <a:endParaRPr lang="en-US" dirty="0">
              <a:solidFill>
                <a:srgbClr val="FFFF00"/>
              </a:solidFill>
            </a:endParaRPr>
          </a:p>
        </p:txBody>
      </p:sp>
      <p:sp>
        <p:nvSpPr>
          <p:cNvPr id="8" name="slide1">
            <a:extLst>
              <a:ext uri="{FF2B5EF4-FFF2-40B4-BE49-F238E27FC236}">
                <a16:creationId xmlns:a16="http://schemas.microsoft.com/office/drawing/2014/main" id="{1E1D06E1-D3FC-4DA1-B1A9-725F43BF569C}"/>
              </a:ext>
            </a:extLst>
          </p:cNvPr>
          <p:cNvSpPr txBox="1">
            <a:spLocks/>
          </p:cNvSpPr>
          <p:nvPr/>
        </p:nvSpPr>
        <p:spPr>
          <a:xfrm>
            <a:off x="826563" y="6242879"/>
            <a:ext cx="3950503" cy="431254"/>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r>
              <a:rPr lang="en-US" b="1" dirty="0">
                <a:solidFill>
                  <a:schemeClr val="bg2">
                    <a:lumMod val="40000"/>
                    <a:lumOff val="60000"/>
                  </a:schemeClr>
                </a:solidFill>
              </a:rPr>
              <a:t>Julia.Sherriff@Gmail.com</a:t>
            </a:r>
          </a:p>
        </p:txBody>
      </p:sp>
    </p:spTree>
    <p:extLst>
      <p:ext uri="{BB962C8B-B14F-4D97-AF65-F5344CB8AC3E}">
        <p14:creationId xmlns:p14="http://schemas.microsoft.com/office/powerpoint/2010/main" val="314409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0B4639-A46F-4BD8-B0EF-37FB80DF5629}"/>
              </a:ext>
            </a:extLst>
          </p:cNvPr>
          <p:cNvPicPr>
            <a:picLocks noChangeAspect="1"/>
          </p:cNvPicPr>
          <p:nvPr/>
        </p:nvPicPr>
        <p:blipFill rotWithShape="1">
          <a:blip r:embed="rId3"/>
          <a:srcRect l="2887" r="6188"/>
          <a:stretch/>
        </p:blipFill>
        <p:spPr>
          <a:xfrm>
            <a:off x="0" y="10"/>
            <a:ext cx="5643239" cy="6857990"/>
          </a:xfrm>
          <a:prstGeom prst="rect">
            <a:avLst/>
          </a:prstGeom>
        </p:spPr>
      </p:pic>
      <p:sp>
        <p:nvSpPr>
          <p:cNvPr id="6" name="TextBox 5">
            <a:extLst>
              <a:ext uri="{FF2B5EF4-FFF2-40B4-BE49-F238E27FC236}">
                <a16:creationId xmlns:a16="http://schemas.microsoft.com/office/drawing/2014/main" id="{5FA6BB39-4A97-45BC-BC60-3F54B95CF63E}"/>
              </a:ext>
            </a:extLst>
          </p:cNvPr>
          <p:cNvSpPr txBox="1"/>
          <p:nvPr/>
        </p:nvSpPr>
        <p:spPr>
          <a:xfrm>
            <a:off x="564067" y="6284483"/>
            <a:ext cx="3981299" cy="646331"/>
          </a:xfrm>
          <a:prstGeom prst="rect">
            <a:avLst/>
          </a:prstGeom>
          <a:noFill/>
        </p:spPr>
        <p:txBody>
          <a:bodyPr wrap="square" rtlCol="0">
            <a:spAutoFit/>
          </a:bodyPr>
          <a:lstStyle/>
          <a:p>
            <a:r>
              <a:rPr lang="en-US" b="1" i="0" u="sng">
                <a:solidFill>
                  <a:schemeClr val="accent1">
                    <a:lumMod val="75000"/>
                  </a:schemeClr>
                </a:solidFill>
                <a:effectLst>
                  <a:outerShdw blurRad="38100" dist="38100" dir="2700000" algn="tl">
                    <a:srgbClr val="000000">
                      <a:alpha val="43137"/>
                    </a:srgbClr>
                  </a:outerShdw>
                </a:effectLst>
                <a:latin typeface="Graphik Webfont"/>
                <a:hlinkClick r:id="rId4" tooltip="Michael Aldrich">
                  <a:extLst>
                    <a:ext uri="{A12FA001-AC4F-418D-AE19-62706E023703}">
                      <ahyp:hlinkClr xmlns:ahyp="http://schemas.microsoft.com/office/drawing/2018/hyperlinkcolor" val="tx"/>
                    </a:ext>
                  </a:extLst>
                </a:hlinkClick>
              </a:rPr>
              <a:t>Art by Michael Aldrich</a:t>
            </a:r>
            <a:r>
              <a:rPr lang="en-US" b="1" i="0" u="sng">
                <a:solidFill>
                  <a:schemeClr val="accent1">
                    <a:lumMod val="75000"/>
                  </a:schemeClr>
                </a:solidFill>
                <a:effectLst>
                  <a:outerShdw blurRad="38100" dist="38100" dir="2700000" algn="tl">
                    <a:srgbClr val="000000">
                      <a:alpha val="43137"/>
                    </a:srgbClr>
                  </a:outerShdw>
                </a:effectLst>
                <a:latin typeface="Graphik Webfont"/>
              </a:rPr>
              <a:t> </a:t>
            </a:r>
            <a:endParaRPr lang="en-US" b="0" i="0">
              <a:solidFill>
                <a:schemeClr val="accent1">
                  <a:lumMod val="75000"/>
                </a:schemeClr>
              </a:solidFill>
              <a:effectLst/>
              <a:latin typeface="Guardian-EgypTT"/>
            </a:endParaRPr>
          </a:p>
          <a:p>
            <a:endParaRPr lang="en-US">
              <a:solidFill>
                <a:schemeClr val="accent1">
                  <a:lumMod val="75000"/>
                </a:schemeClr>
              </a:solidFill>
            </a:endParaRPr>
          </a:p>
        </p:txBody>
      </p:sp>
      <p:sp>
        <p:nvSpPr>
          <p:cNvPr id="7" name="Title 1">
            <a:extLst>
              <a:ext uri="{FF2B5EF4-FFF2-40B4-BE49-F238E27FC236}">
                <a16:creationId xmlns:a16="http://schemas.microsoft.com/office/drawing/2014/main" id="{C659A7CF-35E7-4B5A-AA79-63D7D24FF2E8}"/>
              </a:ext>
            </a:extLst>
          </p:cNvPr>
          <p:cNvSpPr>
            <a:spLocks noGrp="1"/>
          </p:cNvSpPr>
          <p:nvPr>
            <p:ph type="ctrTitle"/>
          </p:nvPr>
        </p:nvSpPr>
        <p:spPr>
          <a:xfrm>
            <a:off x="5831149" y="341745"/>
            <a:ext cx="6131858" cy="5635730"/>
          </a:xfrm>
        </p:spPr>
        <p:txBody>
          <a:bodyPr anchor="ctr">
            <a:noAutofit/>
          </a:bodyPr>
          <a:lstStyle/>
          <a:p>
            <a:r>
              <a:rPr lang="en-US" sz="4000" b="1" i="1" dirty="0">
                <a:solidFill>
                  <a:schemeClr val="accent3">
                    <a:lumMod val="40000"/>
                    <a:lumOff val="60000"/>
                  </a:schemeClr>
                </a:solidFill>
                <a:effectLst/>
                <a:latin typeface="+mn-lt"/>
              </a:rPr>
              <a:t>To predict the demand:</a:t>
            </a:r>
            <a:br>
              <a:rPr lang="en-US" sz="4000" b="1" i="1" dirty="0">
                <a:solidFill>
                  <a:schemeClr val="accent3">
                    <a:lumMod val="40000"/>
                    <a:lumOff val="60000"/>
                  </a:schemeClr>
                </a:solidFill>
                <a:effectLst/>
                <a:latin typeface="+mn-lt"/>
              </a:rPr>
            </a:br>
            <a:br>
              <a:rPr lang="en-US" sz="4000" b="1" i="1" dirty="0">
                <a:solidFill>
                  <a:schemeClr val="accent3">
                    <a:lumMod val="40000"/>
                    <a:lumOff val="60000"/>
                  </a:schemeClr>
                </a:solidFill>
                <a:effectLst/>
                <a:latin typeface="+mn-lt"/>
              </a:rPr>
            </a:br>
            <a:r>
              <a:rPr lang="en-US" sz="3000" b="1" dirty="0">
                <a:solidFill>
                  <a:schemeClr val="accent3">
                    <a:lumMod val="40000"/>
                    <a:lumOff val="60000"/>
                  </a:schemeClr>
                </a:solidFill>
                <a:effectLst/>
                <a:latin typeface="+mn-lt"/>
              </a:rPr>
              <a:t>1. Ratings</a:t>
            </a:r>
            <a:r>
              <a:rPr lang="en-US" sz="3000" b="1" dirty="0">
                <a:solidFill>
                  <a:schemeClr val="accent3">
                    <a:lumMod val="40000"/>
                    <a:lumOff val="60000"/>
                  </a:schemeClr>
                </a:solidFill>
                <a:latin typeface="+mn-lt"/>
              </a:rPr>
              <a:t> likely predict the demand </a:t>
            </a:r>
            <a:br>
              <a:rPr lang="en-US" sz="3000" b="1" dirty="0">
                <a:solidFill>
                  <a:schemeClr val="accent3">
                    <a:lumMod val="40000"/>
                    <a:lumOff val="60000"/>
                  </a:schemeClr>
                </a:solidFill>
                <a:effectLst/>
                <a:latin typeface="+mn-lt"/>
              </a:rPr>
            </a:br>
            <a:r>
              <a:rPr lang="en-US" sz="3000" b="1" dirty="0">
                <a:solidFill>
                  <a:schemeClr val="accent3">
                    <a:lumMod val="40000"/>
                    <a:lumOff val="60000"/>
                  </a:schemeClr>
                </a:solidFill>
                <a:effectLst/>
                <a:latin typeface="+mn-lt"/>
              </a:rPr>
              <a:t>2. </a:t>
            </a:r>
            <a:r>
              <a:rPr lang="en-US" sz="3000" b="1" dirty="0">
                <a:solidFill>
                  <a:schemeClr val="accent3">
                    <a:lumMod val="40000"/>
                    <a:lumOff val="60000"/>
                  </a:schemeClr>
                </a:solidFill>
                <a:latin typeface="+mn-lt"/>
              </a:rPr>
              <a:t>Ratings are reflected in prices, but the correlation is only moderate</a:t>
            </a:r>
            <a:br>
              <a:rPr lang="en-US" sz="3000" b="1" dirty="0">
                <a:solidFill>
                  <a:schemeClr val="accent3">
                    <a:lumMod val="40000"/>
                    <a:lumOff val="60000"/>
                  </a:schemeClr>
                </a:solidFill>
                <a:latin typeface="+mn-lt"/>
              </a:rPr>
            </a:br>
            <a:r>
              <a:rPr lang="en-US" sz="3000" b="1" dirty="0">
                <a:solidFill>
                  <a:schemeClr val="accent3">
                    <a:lumMod val="40000"/>
                    <a:lumOff val="60000"/>
                  </a:schemeClr>
                </a:solidFill>
                <a:latin typeface="+mn-lt"/>
              </a:rPr>
              <a:t>3. No significant differences have been observed when transitioning from macro to micro patterns</a:t>
            </a:r>
            <a:br>
              <a:rPr lang="en-US" sz="3000" b="1" dirty="0">
                <a:solidFill>
                  <a:schemeClr val="accent3">
                    <a:lumMod val="40000"/>
                    <a:lumOff val="60000"/>
                  </a:schemeClr>
                </a:solidFill>
                <a:latin typeface="+mn-lt"/>
              </a:rPr>
            </a:br>
            <a:endParaRPr lang="en-US" sz="3000" b="1" dirty="0">
              <a:solidFill>
                <a:schemeClr val="accent3">
                  <a:lumMod val="40000"/>
                  <a:lumOff val="60000"/>
                </a:schemeClr>
              </a:solidFill>
              <a:latin typeface="+mn-lt"/>
            </a:endParaRPr>
          </a:p>
        </p:txBody>
      </p:sp>
      <p:sp>
        <p:nvSpPr>
          <p:cNvPr id="8" name="TextBox 7">
            <a:extLst>
              <a:ext uri="{FF2B5EF4-FFF2-40B4-BE49-F238E27FC236}">
                <a16:creationId xmlns:a16="http://schemas.microsoft.com/office/drawing/2014/main" id="{FA6BC7E6-484F-4A63-8C82-B31F3EA5246E}"/>
              </a:ext>
            </a:extLst>
          </p:cNvPr>
          <p:cNvSpPr txBox="1"/>
          <p:nvPr/>
        </p:nvSpPr>
        <p:spPr>
          <a:xfrm>
            <a:off x="0" y="0"/>
            <a:ext cx="5643239" cy="5863144"/>
          </a:xfrm>
          <a:prstGeom prst="rect">
            <a:avLst/>
          </a:prstGeom>
          <a:solidFill>
            <a:schemeClr val="accent6">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dirty="0">
                <a:solidFill>
                  <a:srgbClr val="FFFFFF"/>
                </a:solidFill>
                <a:latin typeface="+mj-lt"/>
              </a:rPr>
              <a:t>Data Source: </a:t>
            </a:r>
          </a:p>
          <a:p>
            <a:pPr marL="285750" indent="-285750">
              <a:buFont typeface="Wingdings" panose="05000000000000000000" pitchFamily="2" charset="2"/>
              <a:buChar char="v"/>
            </a:pPr>
            <a:r>
              <a:rPr lang="en-US" sz="1500" b="1" i="0" dirty="0">
                <a:solidFill>
                  <a:schemeClr val="bg2">
                    <a:lumMod val="20000"/>
                    <a:lumOff val="80000"/>
                  </a:schemeClr>
                </a:solidFill>
                <a:effectLst/>
                <a:latin typeface="+mj-lt"/>
              </a:rPr>
              <a:t>Yasser MH. Anton </a:t>
            </a:r>
            <a:r>
              <a:rPr lang="en-US" sz="1500" b="1" i="0" dirty="0" err="1">
                <a:solidFill>
                  <a:schemeClr val="bg2">
                    <a:lumMod val="20000"/>
                    <a:lumOff val="80000"/>
                  </a:schemeClr>
                </a:solidFill>
                <a:effectLst/>
                <a:latin typeface="+mj-lt"/>
              </a:rPr>
              <a:t>Budnyak</a:t>
            </a:r>
            <a:r>
              <a:rPr lang="en-US" sz="1500" b="1" i="0" dirty="0">
                <a:solidFill>
                  <a:schemeClr val="bg2">
                    <a:lumMod val="20000"/>
                    <a:lumOff val="80000"/>
                  </a:schemeClr>
                </a:solidFill>
                <a:effectLst/>
                <a:latin typeface="+mj-lt"/>
              </a:rPr>
              <a:t>. Wine Rating &amp; Price. Kaggle. Last retrieved 3/2/2022 from  </a:t>
            </a:r>
            <a:r>
              <a:rPr lang="en-US" sz="1500" b="1" i="0" dirty="0">
                <a:solidFill>
                  <a:schemeClr val="bg2">
                    <a:lumMod val="20000"/>
                    <a:lumOff val="80000"/>
                  </a:schemeClr>
                </a:solidFill>
                <a:effectLst/>
                <a:latin typeface="+mj-lt"/>
                <a:hlinkClick r:id="rId5">
                  <a:extLst>
                    <a:ext uri="{A12FA001-AC4F-418D-AE19-62706E023703}">
                      <ahyp:hlinkClr xmlns:ahyp="http://schemas.microsoft.com/office/drawing/2018/hyperlinkcolor" val="tx"/>
                    </a:ext>
                  </a:extLst>
                </a:hlinkClick>
              </a:rPr>
              <a:t>https://www.kaggle.com/budnyak/wine-rating-and-price</a:t>
            </a:r>
            <a:r>
              <a:rPr lang="en-US" sz="1500" b="1" i="0" dirty="0">
                <a:solidFill>
                  <a:schemeClr val="bg2">
                    <a:lumMod val="20000"/>
                    <a:lumOff val="80000"/>
                  </a:schemeClr>
                </a:solidFill>
                <a:effectLst/>
                <a:latin typeface="+mj-lt"/>
              </a:rPr>
              <a:t>  </a:t>
            </a:r>
            <a:r>
              <a:rPr lang="en-US" sz="1500" b="1" dirty="0">
                <a:solidFill>
                  <a:schemeClr val="bg2">
                    <a:lumMod val="20000"/>
                    <a:lumOff val="80000"/>
                  </a:schemeClr>
                </a:solidFill>
                <a:latin typeface="+mj-lt"/>
              </a:rPr>
              <a:t>Usability 9.7; Red.CSV (Columns: 8667), 1998-2019 </a:t>
            </a:r>
            <a:endParaRPr lang="en-US" sz="1500" b="1" dirty="0">
              <a:solidFill>
                <a:schemeClr val="bg2">
                  <a:lumMod val="20000"/>
                  <a:lumOff val="80000"/>
                </a:schemeClr>
              </a:solidFill>
              <a:latin typeface="+mj-lt"/>
              <a:hlinkClick r:id="rId5">
                <a:extLst>
                  <a:ext uri="{A12FA001-AC4F-418D-AE19-62706E023703}">
                    <ahyp:hlinkClr xmlns:ahyp="http://schemas.microsoft.com/office/drawing/2018/hyperlinkcolor" val="tx"/>
                  </a:ext>
                </a:extLst>
              </a:hlinkClick>
            </a:endParaRPr>
          </a:p>
          <a:p>
            <a:r>
              <a:rPr lang="en-US" sz="1500" b="1" dirty="0">
                <a:latin typeface="+mj-lt"/>
                <a:ea typeface="+mn-lt"/>
                <a:cs typeface="+mn-lt"/>
              </a:rPr>
              <a:t>Other Refences:</a:t>
            </a:r>
          </a:p>
          <a:p>
            <a:pPr marL="285750" indent="-285750">
              <a:buFont typeface="Wingdings" panose="05000000000000000000" pitchFamily="2" charset="2"/>
              <a:buChar char="v"/>
            </a:pPr>
            <a:r>
              <a:rPr lang="en-US" sz="1500" b="1" dirty="0">
                <a:latin typeface="+mj-lt"/>
              </a:rPr>
              <a:t>The global wine market is projected to grow from $340.23 billion in 2021 to $456.76 billion in 2028 at a CAGR of 4.30% in forecast period, 2021-2028. Fortune Business Insights. Last retrieved 3/2/2022 from </a:t>
            </a:r>
            <a:r>
              <a:rPr lang="en-US" sz="1500" dirty="0">
                <a:latin typeface="+mj-lt"/>
                <a:hlinkClick r:id="rId6"/>
              </a:rPr>
              <a:t>ttps://www.fortunebusinessinsights.com/wine-market-102836</a:t>
            </a:r>
            <a:endParaRPr lang="en-US" sz="1500" dirty="0">
              <a:latin typeface="+mj-lt"/>
            </a:endParaRPr>
          </a:p>
          <a:p>
            <a:pPr marL="285750" indent="-285750">
              <a:buFont typeface="Wingdings" panose="05000000000000000000" pitchFamily="2" charset="2"/>
              <a:buChar char="v"/>
            </a:pPr>
            <a:r>
              <a:rPr lang="en-US" sz="1500" b="1" dirty="0">
                <a:solidFill>
                  <a:schemeClr val="bg2">
                    <a:lumMod val="20000"/>
                    <a:lumOff val="80000"/>
                  </a:schemeClr>
                </a:solidFill>
                <a:latin typeface="+mj-lt"/>
              </a:rPr>
              <a:t>Licenses https://creativecommons.org/licenses/by-nc-nd/4.0/</a:t>
            </a:r>
          </a:p>
          <a:p>
            <a:r>
              <a:rPr lang="en-US" sz="1500" b="1" dirty="0">
                <a:latin typeface="+mj-lt"/>
                <a:ea typeface="+mn-lt"/>
                <a:cs typeface="+mn-lt"/>
              </a:rPr>
              <a:t>Artwork:</a:t>
            </a:r>
          </a:p>
          <a:p>
            <a:pPr marL="285750" indent="-285750">
              <a:buFont typeface="Wingdings" panose="05000000000000000000" pitchFamily="2" charset="2"/>
              <a:buChar char="v"/>
            </a:pPr>
            <a:r>
              <a:rPr lang="en-US" sz="1500" b="1" i="0" u="sng" dirty="0">
                <a:effectLst>
                  <a:outerShdw blurRad="38100" dist="38100" dir="2700000" algn="tl">
                    <a:srgbClr val="000000">
                      <a:alpha val="43137"/>
                    </a:srgbClr>
                  </a:outerShdw>
                </a:effectLst>
                <a:latin typeface="+mj-lt"/>
                <a:hlinkClick r:id="rId4" tooltip="Michael Aldrich">
                  <a:extLst>
                    <a:ext uri="{A12FA001-AC4F-418D-AE19-62706E023703}">
                      <ahyp:hlinkClr xmlns:ahyp="http://schemas.microsoft.com/office/drawing/2018/hyperlinkcolor" val="tx"/>
                    </a:ext>
                  </a:extLst>
                </a:hlinkClick>
              </a:rPr>
              <a:t>Aldrich</a:t>
            </a:r>
            <a:r>
              <a:rPr lang="en-US" sz="1500" b="1" i="0" u="sng" dirty="0">
                <a:effectLst>
                  <a:outerShdw blurRad="38100" dist="38100" dir="2700000" algn="tl">
                    <a:srgbClr val="000000">
                      <a:alpha val="43137"/>
                    </a:srgbClr>
                  </a:outerShdw>
                </a:effectLst>
                <a:latin typeface="+mj-lt"/>
              </a:rPr>
              <a:t> M </a:t>
            </a:r>
            <a:r>
              <a:rPr lang="en-US" sz="1500" b="0" i="0" dirty="0" err="1">
                <a:effectLst/>
                <a:latin typeface="+mj-lt"/>
              </a:rPr>
              <a:t>NapaArtCellar</a:t>
            </a:r>
            <a:r>
              <a:rPr lang="en-US" sz="1500" b="0" i="0" dirty="0">
                <a:effectLst/>
                <a:latin typeface="+mj-lt"/>
              </a:rPr>
              <a:t> </a:t>
            </a:r>
            <a:r>
              <a:rPr lang="en-US" sz="1500" dirty="0">
                <a:latin typeface="+mj-lt"/>
                <a:ea typeface="+mn-lt"/>
                <a:cs typeface="+mn-lt"/>
              </a:rPr>
              <a:t>Retrieved 2/15/2022 from </a:t>
            </a:r>
            <a:r>
              <a:rPr lang="en-US" sz="1500" dirty="0">
                <a:latin typeface="+mj-lt"/>
                <a:ea typeface="+mn-lt"/>
                <a:cs typeface="+mn-lt"/>
                <a:hlinkClick r:id="rId7"/>
              </a:rPr>
              <a:t>https://www.etsy.com/shop/NapaArtCellar?ref=simple-shop-header-name&amp;listing_id=778991561</a:t>
            </a:r>
            <a:endParaRPr lang="en-US" sz="1500" dirty="0">
              <a:latin typeface="+mj-lt"/>
              <a:ea typeface="+mn-lt"/>
              <a:cs typeface="+mn-lt"/>
            </a:endParaRPr>
          </a:p>
          <a:p>
            <a:pPr marL="285750" indent="-285750">
              <a:buFont typeface="Wingdings" panose="05000000000000000000" pitchFamily="2" charset="2"/>
              <a:buChar char="v"/>
            </a:pPr>
            <a:r>
              <a:rPr lang="en-US" sz="1500" i="0" u="sng" dirty="0">
                <a:effectLst/>
                <a:latin typeface="+mj-lt"/>
                <a:hlinkClick r:id="rId8">
                  <a:extLst>
                    <a:ext uri="{A12FA001-AC4F-418D-AE19-62706E023703}">
                      <ahyp:hlinkClr xmlns:ahyp="http://schemas.microsoft.com/office/drawing/2018/hyperlinkcolor" val="tx"/>
                    </a:ext>
                  </a:extLst>
                </a:hlinkClick>
              </a:rPr>
              <a:t>Sowers</a:t>
            </a:r>
            <a:r>
              <a:rPr lang="en-US" sz="1500" i="0" u="sng" dirty="0">
                <a:effectLst/>
                <a:latin typeface="+mj-lt"/>
              </a:rPr>
              <a:t> G</a:t>
            </a:r>
            <a:r>
              <a:rPr lang="en-US" sz="1500" b="0" i="0" dirty="0">
                <a:effectLst/>
                <a:latin typeface="+mj-lt"/>
              </a:rPr>
              <a:t> </a:t>
            </a:r>
            <a:r>
              <a:rPr lang="en-US" sz="1500" i="0" u="none" strike="noStrike" dirty="0">
                <a:effectLst/>
                <a:latin typeface="+mj-lt"/>
                <a:hlinkClick r:id="rId9">
                  <a:extLst>
                    <a:ext uri="{A12FA001-AC4F-418D-AE19-62706E023703}">
                      <ahyp:hlinkClr xmlns:ahyp="http://schemas.microsoft.com/office/drawing/2018/hyperlinkcolor" val="tx"/>
                    </a:ext>
                  </a:extLst>
                </a:hlinkClick>
              </a:rPr>
              <a:t>Wine Cellars</a:t>
            </a:r>
            <a:r>
              <a:rPr lang="en-US" sz="1500" i="0" u="none" strike="noStrike" dirty="0">
                <a:effectLst/>
                <a:latin typeface="+mj-lt"/>
              </a:rPr>
              <a:t> </a:t>
            </a:r>
            <a:r>
              <a:rPr lang="en-US" sz="1500" dirty="0">
                <a:latin typeface="+mj-lt"/>
                <a:ea typeface="+mn-lt"/>
                <a:cs typeface="+mn-lt"/>
              </a:rPr>
              <a:t>Retrieved 2/15/2022 from  </a:t>
            </a:r>
            <a:r>
              <a:rPr lang="en-US" sz="1500" i="0" u="none" strike="noStrike" dirty="0">
                <a:effectLst/>
                <a:latin typeface="+mj-lt"/>
                <a:hlinkClick r:id="rId9"/>
              </a:rPr>
              <a:t>https://www.pinterest.com/whiskeysowers/wine-cellars/</a:t>
            </a:r>
            <a:endParaRPr lang="en-US" sz="1500" i="0" u="none" strike="noStrike" dirty="0">
              <a:effectLst/>
              <a:latin typeface="+mj-lt"/>
            </a:endParaRPr>
          </a:p>
          <a:p>
            <a:pPr marL="285750" indent="-285750">
              <a:buFont typeface="Wingdings" panose="05000000000000000000" pitchFamily="2" charset="2"/>
              <a:buChar char="v"/>
            </a:pPr>
            <a:r>
              <a:rPr lang="en-US" sz="1500" dirty="0">
                <a:latin typeface="+mj-lt"/>
              </a:rPr>
              <a:t>IREX, </a:t>
            </a:r>
            <a:r>
              <a:rPr lang="en-US" sz="1500" i="0" u="none" strike="noStrike" dirty="0">
                <a:effectLst/>
                <a:latin typeface="+mj-lt"/>
              </a:rPr>
              <a:t>Wood S. Grapes for my </a:t>
            </a:r>
            <a:r>
              <a:rPr lang="en-US" sz="1500" i="0" u="none" strike="noStrike" dirty="0" err="1">
                <a:effectLst/>
                <a:latin typeface="+mj-lt"/>
              </a:rPr>
              <a:t>Grapie</a:t>
            </a:r>
            <a:r>
              <a:rPr lang="en-US" sz="1500" i="0" u="none" strike="noStrike" dirty="0">
                <a:effectLst/>
                <a:latin typeface="+mj-lt"/>
              </a:rPr>
              <a:t> </a:t>
            </a:r>
            <a:r>
              <a:rPr lang="en-US" sz="1500" i="0" u="none" strike="noStrike" dirty="0">
                <a:effectLst/>
                <a:latin typeface="+mj-lt"/>
                <a:hlinkClick r:id="rId10"/>
              </a:rPr>
              <a:t>https://www.pinterest.com/GrapeUnknown/grapes-for-my-grapie/</a:t>
            </a:r>
            <a:endParaRPr lang="en-US" sz="1500" i="0" u="none" strike="noStrike" dirty="0">
              <a:effectLst/>
              <a:latin typeface="+mj-lt"/>
            </a:endParaRPr>
          </a:p>
          <a:p>
            <a:pPr marL="285750" indent="-285750">
              <a:buFont typeface="Wingdings" panose="05000000000000000000" pitchFamily="2" charset="2"/>
              <a:buChar char="v"/>
            </a:pPr>
            <a:r>
              <a:rPr lang="en-US" sz="1500" b="0" i="0" dirty="0" err="1">
                <a:effectLst/>
                <a:latin typeface="+mj-lt"/>
              </a:rPr>
              <a:t>i</a:t>
            </a:r>
            <a:r>
              <a:rPr lang="en-US" sz="1500" b="0" i="0" dirty="0">
                <a:effectLst/>
                <a:latin typeface="+mj-lt"/>
              </a:rPr>
              <a:t>-Cons: Vivienne Westwood. </a:t>
            </a:r>
            <a:r>
              <a:rPr lang="en-US" sz="1500" dirty="0">
                <a:latin typeface="+mj-lt"/>
                <a:ea typeface="+mn-lt"/>
                <a:cs typeface="+mn-lt"/>
              </a:rPr>
              <a:t>Retrieved 2/27/2022 from</a:t>
            </a:r>
            <a:r>
              <a:rPr lang="en-US" sz="1500" b="0" i="0" dirty="0">
                <a:effectLst/>
                <a:latin typeface="+mj-lt"/>
              </a:rPr>
              <a:t> https://www.youtube.com/watch?v=ECZJE16uyPw</a:t>
            </a:r>
            <a:endParaRPr lang="en-US" sz="1500" b="1" dirty="0">
              <a:latin typeface="+mj-lt"/>
            </a:endParaRPr>
          </a:p>
        </p:txBody>
      </p:sp>
    </p:spTree>
    <p:extLst>
      <p:ext uri="{BB962C8B-B14F-4D97-AF65-F5344CB8AC3E}">
        <p14:creationId xmlns:p14="http://schemas.microsoft.com/office/powerpoint/2010/main" val="183946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EED36D-DB01-43E3-B361-031F0C322B6E}"/>
              </a:ext>
            </a:extLst>
          </p:cNvPr>
          <p:cNvSpPr txBox="1"/>
          <p:nvPr/>
        </p:nvSpPr>
        <p:spPr>
          <a:xfrm>
            <a:off x="1225119" y="394692"/>
            <a:ext cx="9534617"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FFFF"/>
                </a:solidFill>
              </a:rPr>
              <a:t>Data Sources: </a:t>
            </a:r>
          </a:p>
          <a:p>
            <a:pPr marL="285750" indent="-285750">
              <a:buFont typeface="Wingdings" panose="05000000000000000000" pitchFamily="2" charset="2"/>
              <a:buChar char="v"/>
            </a:pPr>
            <a:r>
              <a:rPr lang="en-US" sz="1800" b="1" i="0" dirty="0">
                <a:solidFill>
                  <a:schemeClr val="bg2">
                    <a:lumMod val="20000"/>
                    <a:lumOff val="80000"/>
                  </a:schemeClr>
                </a:solidFill>
                <a:effectLst/>
              </a:rPr>
              <a:t>Yasser MH. Anton </a:t>
            </a:r>
            <a:r>
              <a:rPr lang="en-US" sz="1800" b="1" i="0" dirty="0" err="1">
                <a:solidFill>
                  <a:schemeClr val="bg2">
                    <a:lumMod val="20000"/>
                    <a:lumOff val="80000"/>
                  </a:schemeClr>
                </a:solidFill>
                <a:effectLst/>
              </a:rPr>
              <a:t>Budnyak</a:t>
            </a:r>
            <a:r>
              <a:rPr lang="en-US" sz="1800" b="1" i="0" dirty="0">
                <a:solidFill>
                  <a:schemeClr val="bg2">
                    <a:lumMod val="20000"/>
                    <a:lumOff val="80000"/>
                  </a:schemeClr>
                </a:solidFill>
                <a:effectLst/>
              </a:rPr>
              <a:t>. Wine Rating &amp; Price. Kaggle.</a:t>
            </a:r>
          </a:p>
          <a:p>
            <a:r>
              <a:rPr lang="en-US" b="1" dirty="0">
                <a:solidFill>
                  <a:schemeClr val="bg2">
                    <a:lumMod val="20000"/>
                    <a:lumOff val="80000"/>
                  </a:schemeClr>
                </a:solidFill>
              </a:rPr>
              <a:t> </a:t>
            </a:r>
            <a:r>
              <a:rPr lang="en-US" sz="1800" b="1" i="0" dirty="0">
                <a:solidFill>
                  <a:schemeClr val="bg2">
                    <a:lumMod val="20000"/>
                    <a:lumOff val="80000"/>
                  </a:schemeClr>
                </a:solidFill>
                <a:effectLst/>
              </a:rPr>
              <a:t>   Usability 9.7; Red.CSV (Columns: 8667), 1998-2019 Last retrieved from </a:t>
            </a:r>
          </a:p>
          <a:p>
            <a:r>
              <a:rPr lang="en-US" b="1" dirty="0">
                <a:solidFill>
                  <a:schemeClr val="bg2">
                    <a:lumMod val="20000"/>
                    <a:lumOff val="80000"/>
                  </a:schemeClr>
                </a:solidFill>
              </a:rPr>
              <a:t>   </a:t>
            </a:r>
            <a:r>
              <a:rPr lang="en-US" sz="1800" b="1" i="0" dirty="0">
                <a:solidFill>
                  <a:schemeClr val="bg2">
                    <a:lumMod val="20000"/>
                    <a:lumOff val="80000"/>
                  </a:schemeClr>
                </a:solidFill>
                <a:effectLst/>
              </a:rPr>
              <a:t> </a:t>
            </a:r>
            <a:r>
              <a:rPr lang="en-US" sz="1800" b="1" i="0" dirty="0">
                <a:solidFill>
                  <a:schemeClr val="bg2">
                    <a:lumMod val="20000"/>
                    <a:lumOff val="80000"/>
                  </a:schemeClr>
                </a:solidFill>
                <a:effectLst/>
                <a:hlinkClick r:id="rId3">
                  <a:extLst>
                    <a:ext uri="{A12FA001-AC4F-418D-AE19-62706E023703}">
                      <ahyp:hlinkClr xmlns:ahyp="http://schemas.microsoft.com/office/drawing/2018/hyperlinkcolor" val="tx"/>
                    </a:ext>
                  </a:extLst>
                </a:hlinkClick>
              </a:rPr>
              <a:t>https://www.kaggle.com/budnyak/wine-rating-and-price</a:t>
            </a:r>
            <a:endParaRPr lang="en-US" b="1" dirty="0">
              <a:solidFill>
                <a:schemeClr val="bg2">
                  <a:lumMod val="20000"/>
                  <a:lumOff val="80000"/>
                </a:schemeClr>
              </a:solidFill>
              <a:hlinkClick r:id="rId3">
                <a:extLst>
                  <a:ext uri="{A12FA001-AC4F-418D-AE19-62706E023703}">
                    <ahyp:hlinkClr xmlns:ahyp="http://schemas.microsoft.com/office/drawing/2018/hyperlinkcolor" val="tx"/>
                  </a:ext>
                </a:extLst>
              </a:hlinkClick>
            </a:endParaRPr>
          </a:p>
          <a:p>
            <a:endParaRPr lang="en-US" sz="1800" b="1" i="0" dirty="0">
              <a:solidFill>
                <a:schemeClr val="bg2">
                  <a:lumMod val="20000"/>
                  <a:lumOff val="80000"/>
                </a:schemeClr>
              </a:solidFill>
              <a:effectLst/>
            </a:endParaRPr>
          </a:p>
          <a:p>
            <a:r>
              <a:rPr lang="en-US" b="1" dirty="0">
                <a:ea typeface="+mn-lt"/>
                <a:cs typeface="+mn-lt"/>
              </a:rPr>
              <a:t>Other Refences:</a:t>
            </a:r>
          </a:p>
          <a:p>
            <a:endParaRPr lang="en-US" dirty="0">
              <a:solidFill>
                <a:schemeClr val="bg2">
                  <a:lumMod val="20000"/>
                  <a:lumOff val="80000"/>
                </a:schemeClr>
              </a:solidFill>
              <a:ea typeface="+mn-lt"/>
              <a:cs typeface="+mn-lt"/>
            </a:endParaRPr>
          </a:p>
          <a:p>
            <a:pPr marL="285750" indent="-285750">
              <a:buFont typeface="Wingdings" panose="05000000000000000000" pitchFamily="2" charset="2"/>
              <a:buChar char="v"/>
            </a:pPr>
            <a:r>
              <a:rPr lang="en-US" b="1" dirty="0"/>
              <a:t>The global wine market is projected to grow from $340.23 billion in 2021 to $456.76 billion in 2028 at a CAGR of 4.30% in forecast period, 2021-2028</a:t>
            </a:r>
          </a:p>
          <a:p>
            <a:r>
              <a:rPr lang="en-US" b="1" dirty="0"/>
              <a:t>    Read More </a:t>
            </a:r>
            <a:r>
              <a:rPr lang="en-US" dirty="0"/>
              <a:t>at: </a:t>
            </a:r>
            <a:r>
              <a:rPr lang="en-US" dirty="0">
                <a:hlinkClick r:id="rId4"/>
              </a:rPr>
              <a:t>https://www.fortunebusinessinsights.com/wine-market-102836</a:t>
            </a:r>
            <a:endParaRPr lang="en-US" dirty="0"/>
          </a:p>
          <a:p>
            <a:pPr marL="285750" indent="-285750">
              <a:buFont typeface="Wingdings" panose="05000000000000000000" pitchFamily="2" charset="2"/>
              <a:buChar char="v"/>
            </a:pPr>
            <a:r>
              <a:rPr lang="en-US" b="1" dirty="0">
                <a:solidFill>
                  <a:schemeClr val="bg2">
                    <a:lumMod val="20000"/>
                    <a:lumOff val="80000"/>
                  </a:schemeClr>
                </a:solidFill>
              </a:rPr>
              <a:t>Licenses https://creativecommons.org/licenses/by-nc-nd/4.0/</a:t>
            </a:r>
          </a:p>
          <a:p>
            <a:endParaRPr lang="en-US" sz="1800" b="1" i="0" dirty="0">
              <a:solidFill>
                <a:srgbClr val="FFFFFF"/>
              </a:solidFill>
              <a:effectLst/>
              <a:latin typeface="zeitung"/>
            </a:endParaRPr>
          </a:p>
          <a:p>
            <a:r>
              <a:rPr lang="en-US" b="1" dirty="0">
                <a:ea typeface="+mn-lt"/>
                <a:cs typeface="+mn-lt"/>
              </a:rPr>
              <a:t>Artwork:</a:t>
            </a:r>
          </a:p>
          <a:p>
            <a:pPr marL="285750" indent="-285750">
              <a:buFont typeface="Wingdings" panose="05000000000000000000" pitchFamily="2" charset="2"/>
              <a:buChar char="v"/>
            </a:pPr>
            <a:r>
              <a:rPr lang="en-US" b="1" i="0" u="sng" dirty="0">
                <a:effectLst>
                  <a:outerShdw blurRad="38100" dist="38100" dir="2700000" algn="tl">
                    <a:srgbClr val="000000">
                      <a:alpha val="43137"/>
                    </a:srgbClr>
                  </a:outerShdw>
                </a:effectLst>
                <a:latin typeface="Graphik Webfont"/>
                <a:hlinkClick r:id="rId5" tooltip="Michael Aldrich">
                  <a:extLst>
                    <a:ext uri="{A12FA001-AC4F-418D-AE19-62706E023703}">
                      <ahyp:hlinkClr xmlns:ahyp="http://schemas.microsoft.com/office/drawing/2018/hyperlinkcolor" val="tx"/>
                    </a:ext>
                  </a:extLst>
                </a:hlinkClick>
              </a:rPr>
              <a:t>Aldrich</a:t>
            </a:r>
            <a:r>
              <a:rPr lang="en-US" b="1" i="0" u="sng" dirty="0">
                <a:effectLst>
                  <a:outerShdw blurRad="38100" dist="38100" dir="2700000" algn="tl">
                    <a:srgbClr val="000000">
                      <a:alpha val="43137"/>
                    </a:srgbClr>
                  </a:outerShdw>
                </a:effectLst>
                <a:latin typeface="Graphik Webfont"/>
              </a:rPr>
              <a:t> M </a:t>
            </a:r>
            <a:r>
              <a:rPr lang="en-US" b="0" i="0" dirty="0" err="1">
                <a:effectLst/>
                <a:latin typeface="Guardian-EgypTT"/>
              </a:rPr>
              <a:t>NapaArtCellar</a:t>
            </a:r>
            <a:r>
              <a:rPr lang="en-US" b="0" i="0" dirty="0">
                <a:effectLst/>
                <a:latin typeface="Guardian-EgypTT"/>
              </a:rPr>
              <a:t> </a:t>
            </a:r>
            <a:r>
              <a:rPr lang="en-US" dirty="0">
                <a:ea typeface="+mn-lt"/>
                <a:cs typeface="+mn-lt"/>
              </a:rPr>
              <a:t>Retrieved 2/15/2022 from </a:t>
            </a:r>
            <a:r>
              <a:rPr lang="en-US" dirty="0">
                <a:ea typeface="+mn-lt"/>
                <a:cs typeface="+mn-lt"/>
                <a:hlinkClick r:id="rId6"/>
              </a:rPr>
              <a:t>https://www.etsy.com/shop/NapaArtCellar?ref=simple-shop-header-name&amp;listing_id=778991561</a:t>
            </a:r>
            <a:endParaRPr lang="en-US" dirty="0">
              <a:ea typeface="+mn-lt"/>
              <a:cs typeface="+mn-lt"/>
            </a:endParaRPr>
          </a:p>
          <a:p>
            <a:pPr marL="285750" indent="-285750">
              <a:buFont typeface="Wingdings" panose="05000000000000000000" pitchFamily="2" charset="2"/>
              <a:buChar char="v"/>
            </a:pPr>
            <a:r>
              <a:rPr lang="en-US" i="0" u="sng" dirty="0">
                <a:effectLst/>
                <a:latin typeface="-apple-system"/>
                <a:hlinkClick r:id="rId7">
                  <a:extLst>
                    <a:ext uri="{A12FA001-AC4F-418D-AE19-62706E023703}">
                      <ahyp:hlinkClr xmlns:ahyp="http://schemas.microsoft.com/office/drawing/2018/hyperlinkcolor" val="tx"/>
                    </a:ext>
                  </a:extLst>
                </a:hlinkClick>
              </a:rPr>
              <a:t>Sowers</a:t>
            </a:r>
            <a:r>
              <a:rPr lang="en-US" i="0" u="sng" dirty="0">
                <a:effectLst/>
                <a:latin typeface="-apple-system"/>
              </a:rPr>
              <a:t> G</a:t>
            </a:r>
            <a:r>
              <a:rPr lang="en-US" b="0" i="0" dirty="0">
                <a:effectLst/>
                <a:latin typeface="-apple-system"/>
              </a:rPr>
              <a:t> </a:t>
            </a:r>
            <a:r>
              <a:rPr lang="en-US" i="0" u="none" strike="noStrike" dirty="0">
                <a:effectLst/>
                <a:latin typeface="-apple-system"/>
                <a:hlinkClick r:id="rId8">
                  <a:extLst>
                    <a:ext uri="{A12FA001-AC4F-418D-AE19-62706E023703}">
                      <ahyp:hlinkClr xmlns:ahyp="http://schemas.microsoft.com/office/drawing/2018/hyperlinkcolor" val="tx"/>
                    </a:ext>
                  </a:extLst>
                </a:hlinkClick>
              </a:rPr>
              <a:t>Wine Cellars</a:t>
            </a:r>
            <a:r>
              <a:rPr lang="en-US" i="0" u="none" strike="noStrike" dirty="0">
                <a:effectLst/>
                <a:latin typeface="-apple-system"/>
              </a:rPr>
              <a:t> </a:t>
            </a:r>
            <a:r>
              <a:rPr lang="en-US" dirty="0">
                <a:ea typeface="+mn-lt"/>
                <a:cs typeface="+mn-lt"/>
              </a:rPr>
              <a:t>Retrieved 2/15/2022 from  </a:t>
            </a:r>
            <a:r>
              <a:rPr lang="en-US" i="0" u="none" strike="noStrike" dirty="0">
                <a:effectLst/>
                <a:latin typeface="-apple-system"/>
                <a:hlinkClick r:id="rId8"/>
              </a:rPr>
              <a:t>https://www.pinterest.com/whiskeysowers/wine-cellars/</a:t>
            </a:r>
            <a:endParaRPr lang="en-US" i="0" u="none" strike="noStrike" dirty="0">
              <a:effectLst/>
              <a:latin typeface="-apple-system"/>
            </a:endParaRPr>
          </a:p>
          <a:p>
            <a:pPr marL="285750" indent="-285750">
              <a:buFont typeface="Wingdings" panose="05000000000000000000" pitchFamily="2" charset="2"/>
              <a:buChar char="v"/>
            </a:pPr>
            <a:r>
              <a:rPr lang="en-US" dirty="0">
                <a:latin typeface="-apple-system"/>
              </a:rPr>
              <a:t>IREX, </a:t>
            </a:r>
            <a:r>
              <a:rPr lang="en-US" i="0" u="none" strike="noStrike" dirty="0">
                <a:effectLst/>
                <a:latin typeface="-apple-system"/>
              </a:rPr>
              <a:t>Wood S. Grapes for my </a:t>
            </a:r>
            <a:r>
              <a:rPr lang="en-US" i="0" u="none" strike="noStrike" dirty="0" err="1">
                <a:effectLst/>
                <a:latin typeface="-apple-system"/>
              </a:rPr>
              <a:t>Grapie</a:t>
            </a:r>
            <a:r>
              <a:rPr lang="en-US" i="0" u="none" strike="noStrike" dirty="0">
                <a:effectLst/>
                <a:latin typeface="-apple-system"/>
              </a:rPr>
              <a:t> </a:t>
            </a:r>
            <a:r>
              <a:rPr lang="en-US" i="0" u="none" strike="noStrike" dirty="0">
                <a:effectLst/>
                <a:latin typeface="-apple-system"/>
                <a:hlinkClick r:id="rId9"/>
              </a:rPr>
              <a:t>https://www.pinterest.com/GrapeUnknown/grapes-for-my-grapie/</a:t>
            </a:r>
            <a:endParaRPr lang="en-US" i="0" u="none" strike="noStrike" dirty="0">
              <a:effectLst/>
              <a:latin typeface="-apple-system"/>
            </a:endParaRPr>
          </a:p>
          <a:p>
            <a:pPr marL="285750" indent="-285750">
              <a:buFont typeface="Wingdings" panose="05000000000000000000" pitchFamily="2" charset="2"/>
              <a:buChar char="v"/>
            </a:pPr>
            <a:r>
              <a:rPr lang="en-US" b="0" i="0" dirty="0" err="1">
                <a:effectLst/>
                <a:latin typeface="Roboto" panose="02000000000000000000" pitchFamily="2" charset="0"/>
              </a:rPr>
              <a:t>i</a:t>
            </a:r>
            <a:r>
              <a:rPr lang="en-US" b="0" i="0" dirty="0">
                <a:effectLst/>
                <a:latin typeface="Roboto" panose="02000000000000000000" pitchFamily="2" charset="0"/>
              </a:rPr>
              <a:t>-Cons: Vivienne Westwood. </a:t>
            </a:r>
            <a:r>
              <a:rPr lang="en-US" dirty="0">
                <a:ea typeface="+mn-lt"/>
                <a:cs typeface="+mn-lt"/>
              </a:rPr>
              <a:t>Retrieved 2/27/2022 from</a:t>
            </a:r>
            <a:r>
              <a:rPr lang="en-US" b="0" i="0" dirty="0">
                <a:effectLst/>
                <a:latin typeface="Roboto" panose="02000000000000000000" pitchFamily="2" charset="0"/>
              </a:rPr>
              <a:t> https://www.youtube.com/watch?v=ECZJE16uyPw</a:t>
            </a:r>
          </a:p>
          <a:p>
            <a:pPr marL="285750" indent="-285750">
              <a:buFont typeface="Wingdings" panose="05000000000000000000" pitchFamily="2" charset="2"/>
              <a:buChar char="v"/>
            </a:pPr>
            <a:endParaRPr lang="en-US" i="0" u="none" strike="noStrike" dirty="0">
              <a:effectLst/>
              <a:latin typeface="-apple-system"/>
            </a:endParaRPr>
          </a:p>
          <a:p>
            <a:endParaRPr lang="en-US" b="1" dirty="0"/>
          </a:p>
        </p:txBody>
      </p:sp>
    </p:spTree>
    <p:extLst>
      <p:ext uri="{BB962C8B-B14F-4D97-AF65-F5344CB8AC3E}">
        <p14:creationId xmlns:p14="http://schemas.microsoft.com/office/powerpoint/2010/main" val="1563869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CA3B5E-5887-45C6-9A76-0781B0245E6A}"/>
              </a:ext>
            </a:extLst>
          </p:cNvPr>
          <p:cNvPicPr>
            <a:picLocks noChangeAspect="1"/>
          </p:cNvPicPr>
          <p:nvPr/>
        </p:nvPicPr>
        <p:blipFill>
          <a:blip r:embed="rId3"/>
          <a:stretch>
            <a:fillRect/>
          </a:stretch>
        </p:blipFill>
        <p:spPr>
          <a:xfrm>
            <a:off x="-2" y="0"/>
            <a:ext cx="5237527" cy="6858000"/>
          </a:xfrm>
          <a:prstGeom prst="rect">
            <a:avLst/>
          </a:prstGeom>
        </p:spPr>
      </p:pic>
      <p:sp>
        <p:nvSpPr>
          <p:cNvPr id="2" name="Title 1">
            <a:extLst>
              <a:ext uri="{FF2B5EF4-FFF2-40B4-BE49-F238E27FC236}">
                <a16:creationId xmlns:a16="http://schemas.microsoft.com/office/drawing/2014/main" id="{5DE256CC-182F-4C7A-A580-26E7E629E4B2}"/>
              </a:ext>
            </a:extLst>
          </p:cNvPr>
          <p:cNvSpPr>
            <a:spLocks noGrp="1"/>
          </p:cNvSpPr>
          <p:nvPr>
            <p:ph type="ctrTitle"/>
          </p:nvPr>
        </p:nvSpPr>
        <p:spPr>
          <a:xfrm>
            <a:off x="5514606" y="354169"/>
            <a:ext cx="4808397" cy="1200727"/>
          </a:xfrm>
        </p:spPr>
        <p:txBody>
          <a:bodyPr anchor="ctr">
            <a:noAutofit/>
          </a:bodyPr>
          <a:lstStyle/>
          <a:p>
            <a:r>
              <a:rPr lang="en-US" sz="4000" b="1" i="1" dirty="0">
                <a:solidFill>
                  <a:schemeClr val="accent6">
                    <a:lumMod val="60000"/>
                    <a:lumOff val="40000"/>
                  </a:schemeClr>
                </a:solidFill>
                <a:latin typeface="+mn-lt"/>
              </a:rPr>
              <a:t>Red Wine Demand</a:t>
            </a:r>
            <a:endParaRPr lang="en-US" sz="3000" b="1">
              <a:solidFill>
                <a:schemeClr val="accent6">
                  <a:lumMod val="60000"/>
                  <a:lumOff val="40000"/>
                </a:schemeClr>
              </a:solidFill>
              <a:latin typeface="+mn-lt"/>
            </a:endParaRPr>
          </a:p>
        </p:txBody>
      </p:sp>
      <p:sp>
        <p:nvSpPr>
          <p:cNvPr id="4" name="Title 1">
            <a:extLst>
              <a:ext uri="{FF2B5EF4-FFF2-40B4-BE49-F238E27FC236}">
                <a16:creationId xmlns:a16="http://schemas.microsoft.com/office/drawing/2014/main" id="{2FCC1EE5-6CE3-4920-A5AA-7C545498BA4F}"/>
              </a:ext>
            </a:extLst>
          </p:cNvPr>
          <p:cNvSpPr txBox="1">
            <a:spLocks/>
          </p:cNvSpPr>
          <p:nvPr/>
        </p:nvSpPr>
        <p:spPr>
          <a:xfrm>
            <a:off x="234149" y="358589"/>
            <a:ext cx="4769224" cy="6131858"/>
          </a:xfrm>
          <a:prstGeom prst="rect">
            <a:avLst/>
          </a:prstGeom>
          <a:solidFill>
            <a:schemeClr val="accent6">
              <a:alpha val="91000"/>
            </a:schemeClr>
          </a:solidFill>
        </p:spPr>
        <p:txBody>
          <a:bodyPr vert="horz" lIns="91440" tIns="45720" rIns="91440" bIns="45720" rtlCol="0" anchor="ctr">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000" b="1" dirty="0">
                <a:solidFill>
                  <a:schemeClr val="bg2">
                    <a:lumMod val="75000"/>
                  </a:schemeClr>
                </a:solidFill>
                <a:ea typeface="+mj-lt"/>
                <a:cs typeface="+mj-lt"/>
              </a:rPr>
              <a:t>Wine market has reached USD 339.53 billion worldwide in 2020. From 2021 to 2028, it is projected to grow by 4.30% </a:t>
            </a:r>
          </a:p>
          <a:p>
            <a:pPr algn="ctr"/>
            <a:r>
              <a:rPr lang="en-US" sz="3000" b="1" i="1" dirty="0">
                <a:solidFill>
                  <a:schemeClr val="bg2">
                    <a:lumMod val="75000"/>
                  </a:schemeClr>
                </a:solidFill>
                <a:ea typeface="+mj-lt"/>
                <a:cs typeface="+mj-lt"/>
              </a:rPr>
              <a:t>(from </a:t>
            </a:r>
            <a:r>
              <a:rPr lang="en-US" sz="3000" b="1" i="1" u="sng" dirty="0">
                <a:solidFill>
                  <a:schemeClr val="bg2">
                    <a:lumMod val="75000"/>
                  </a:schemeClr>
                </a:solidFill>
                <a:ea typeface="+mj-lt"/>
                <a:cs typeface="+mj-lt"/>
              </a:rPr>
              <a:t>Fortune Business Insights</a:t>
            </a:r>
            <a:r>
              <a:rPr lang="en-US" sz="3000" b="1" i="1" dirty="0">
                <a:solidFill>
                  <a:schemeClr val="bg2">
                    <a:lumMod val="75000"/>
                  </a:schemeClr>
                </a:solidFill>
                <a:ea typeface="+mj-lt"/>
                <a:cs typeface="+mj-lt"/>
              </a:rPr>
              <a:t>) </a:t>
            </a:r>
            <a:endParaRPr lang="en-US" i="1" dirty="0">
              <a:solidFill>
                <a:schemeClr val="bg2">
                  <a:lumMod val="75000"/>
                </a:schemeClr>
              </a:solidFill>
            </a:endParaRPr>
          </a:p>
        </p:txBody>
      </p:sp>
      <p:sp>
        <p:nvSpPr>
          <p:cNvPr id="3" name="TextBox 2">
            <a:extLst>
              <a:ext uri="{FF2B5EF4-FFF2-40B4-BE49-F238E27FC236}">
                <a16:creationId xmlns:a16="http://schemas.microsoft.com/office/drawing/2014/main" id="{03E88C94-4C47-40FB-8A7A-5B5D4EC3C729}"/>
              </a:ext>
            </a:extLst>
          </p:cNvPr>
          <p:cNvSpPr txBox="1"/>
          <p:nvPr/>
        </p:nvSpPr>
        <p:spPr>
          <a:xfrm>
            <a:off x="5460708" y="1765867"/>
            <a:ext cx="5966692" cy="1200329"/>
          </a:xfrm>
          <a:prstGeom prst="rect">
            <a:avLst/>
          </a:prstGeom>
          <a:noFill/>
        </p:spPr>
        <p:txBody>
          <a:bodyPr wrap="square" rtlCol="0">
            <a:spAutoFit/>
          </a:bodyPr>
          <a:lstStyle/>
          <a:p>
            <a:r>
              <a:rPr lang="en-US" sz="2400" b="1" i="1" dirty="0">
                <a:solidFill>
                  <a:schemeClr val="accent3">
                    <a:lumMod val="40000"/>
                    <a:lumOff val="60000"/>
                  </a:schemeClr>
                </a:solidFill>
              </a:rPr>
              <a:t>1. Could review participation help predict the demand?</a:t>
            </a:r>
            <a:br>
              <a:rPr lang="en-US" sz="2400" b="1" i="1" dirty="0">
                <a:solidFill>
                  <a:schemeClr val="accent3">
                    <a:lumMod val="40000"/>
                    <a:lumOff val="60000"/>
                  </a:schemeClr>
                </a:solidFill>
              </a:rPr>
            </a:br>
            <a:endParaRPr lang="en-US" sz="2400" dirty="0"/>
          </a:p>
        </p:txBody>
      </p:sp>
      <p:sp>
        <p:nvSpPr>
          <p:cNvPr id="7" name="TextBox 6">
            <a:extLst>
              <a:ext uri="{FF2B5EF4-FFF2-40B4-BE49-F238E27FC236}">
                <a16:creationId xmlns:a16="http://schemas.microsoft.com/office/drawing/2014/main" id="{B69DBB2F-551D-4C3D-97C6-DC5D6F977117}"/>
              </a:ext>
            </a:extLst>
          </p:cNvPr>
          <p:cNvSpPr txBox="1"/>
          <p:nvPr/>
        </p:nvSpPr>
        <p:spPr>
          <a:xfrm>
            <a:off x="5460708" y="4563413"/>
            <a:ext cx="5237528" cy="1200329"/>
          </a:xfrm>
          <a:prstGeom prst="rect">
            <a:avLst/>
          </a:prstGeom>
          <a:noFill/>
        </p:spPr>
        <p:txBody>
          <a:bodyPr wrap="square" lIns="91440" tIns="45720" rIns="91440" bIns="45720" rtlCol="0" anchor="t">
            <a:spAutoFit/>
          </a:bodyPr>
          <a:lstStyle/>
          <a:p>
            <a:r>
              <a:rPr lang="en-US" sz="2400" b="1" i="1" dirty="0">
                <a:solidFill>
                  <a:schemeClr val="accent3">
                    <a:lumMod val="40000"/>
                    <a:lumOff val="60000"/>
                  </a:schemeClr>
                </a:solidFill>
              </a:rPr>
              <a:t>3. </a:t>
            </a:r>
            <a:r>
              <a:rPr lang="en-US" sz="2400" b="1" i="1" dirty="0">
                <a:solidFill>
                  <a:schemeClr val="accent3">
                    <a:lumMod val="40000"/>
                    <a:lumOff val="60000"/>
                  </a:schemeClr>
                </a:solidFill>
                <a:ea typeface="+mn-lt"/>
                <a:cs typeface="+mn-lt"/>
              </a:rPr>
              <a:t>What are the geo-patterns and trends in ratings and prices of red wine?</a:t>
            </a:r>
            <a:endParaRPr lang="en-US" sz="2400">
              <a:solidFill>
                <a:schemeClr val="accent3">
                  <a:lumMod val="40000"/>
                  <a:lumOff val="60000"/>
                </a:schemeClr>
              </a:solidFill>
              <a:ea typeface="+mn-lt"/>
              <a:cs typeface="+mn-lt"/>
            </a:endParaRPr>
          </a:p>
        </p:txBody>
      </p:sp>
      <p:sp>
        <p:nvSpPr>
          <p:cNvPr id="8" name="TextBox 7">
            <a:extLst>
              <a:ext uri="{FF2B5EF4-FFF2-40B4-BE49-F238E27FC236}">
                <a16:creationId xmlns:a16="http://schemas.microsoft.com/office/drawing/2014/main" id="{99A0C806-2DE8-48C2-A9EB-4A6BB55577D6}"/>
              </a:ext>
            </a:extLst>
          </p:cNvPr>
          <p:cNvSpPr txBox="1"/>
          <p:nvPr/>
        </p:nvSpPr>
        <p:spPr>
          <a:xfrm>
            <a:off x="5428510" y="3170007"/>
            <a:ext cx="5477164" cy="830997"/>
          </a:xfrm>
          <a:prstGeom prst="rect">
            <a:avLst/>
          </a:prstGeom>
          <a:noFill/>
        </p:spPr>
        <p:txBody>
          <a:bodyPr wrap="square" rtlCol="0">
            <a:spAutoFit/>
          </a:bodyPr>
          <a:lstStyle/>
          <a:p>
            <a:r>
              <a:rPr lang="en-US" sz="2400" b="1" i="1" dirty="0">
                <a:solidFill>
                  <a:schemeClr val="accent3">
                    <a:lumMod val="40000"/>
                    <a:lumOff val="60000"/>
                  </a:schemeClr>
                </a:solidFill>
                <a:effectLst/>
              </a:rPr>
              <a:t>2. How well </a:t>
            </a:r>
            <a:r>
              <a:rPr lang="en-US" sz="2400" b="1" i="1" dirty="0">
                <a:solidFill>
                  <a:schemeClr val="accent3">
                    <a:lumMod val="40000"/>
                    <a:lumOff val="60000"/>
                  </a:schemeClr>
                </a:solidFill>
              </a:rPr>
              <a:t>are the ratings reflected in prices?</a:t>
            </a:r>
            <a:endParaRPr lang="en-US" sz="2400" dirty="0"/>
          </a:p>
        </p:txBody>
      </p:sp>
    </p:spTree>
    <p:extLst>
      <p:ext uri="{BB962C8B-B14F-4D97-AF65-F5344CB8AC3E}">
        <p14:creationId xmlns:p14="http://schemas.microsoft.com/office/powerpoint/2010/main" val="61250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25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p:cTn id="2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750"/>
                                  </p:stCondLst>
                                  <p:childTnLst>
                                    <p:set>
                                      <p:cBhvr>
                                        <p:cTn id="27" dur="1" fill="hold">
                                          <p:stCondLst>
                                            <p:cond delay="0"/>
                                          </p:stCondLst>
                                        </p:cTn>
                                        <p:tgtEl>
                                          <p:spTgt spid="8"/>
                                        </p:tgtEl>
                                        <p:attrNameLst>
                                          <p:attrName>style.visibility</p:attrName>
                                        </p:attrNameLst>
                                      </p:cBhvr>
                                      <p:to>
                                        <p:strVal val="visible"/>
                                      </p:to>
                                    </p:set>
                                    <p:anim calcmode="lin" valueType="num">
                                      <p:cBhvr>
                                        <p:cTn id="28" dur="1000" fill="hold"/>
                                        <p:tgtEl>
                                          <p:spTgt spid="8"/>
                                        </p:tgtEl>
                                        <p:attrNameLst>
                                          <p:attrName>ppt_w</p:attrName>
                                        </p:attrNameLst>
                                      </p:cBhvr>
                                      <p:tavLst>
                                        <p:tav tm="0">
                                          <p:val>
                                            <p:fltVal val="0"/>
                                          </p:val>
                                        </p:tav>
                                        <p:tav tm="100000">
                                          <p:val>
                                            <p:strVal val="#ppt_w"/>
                                          </p:val>
                                        </p:tav>
                                      </p:tavLst>
                                    </p:anim>
                                    <p:anim calcmode="lin" valueType="num">
                                      <p:cBhvr>
                                        <p:cTn id="29" dur="1000" fill="hold"/>
                                        <p:tgtEl>
                                          <p:spTgt spid="8"/>
                                        </p:tgtEl>
                                        <p:attrNameLst>
                                          <p:attrName>ppt_h</p:attrName>
                                        </p:attrNameLst>
                                      </p:cBhvr>
                                      <p:tavLst>
                                        <p:tav tm="0">
                                          <p:val>
                                            <p:fltVal val="0"/>
                                          </p:val>
                                        </p:tav>
                                        <p:tav tm="100000">
                                          <p:val>
                                            <p:strVal val="#ppt_h"/>
                                          </p:val>
                                        </p:tav>
                                      </p:tavLst>
                                    </p:anim>
                                    <p:animEffect transition="in" filter="fade">
                                      <p:cBhvr>
                                        <p:cTn id="30" dur="1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500"/>
                                  </p:stCondLst>
                                  <p:childTnLst>
                                    <p:set>
                                      <p:cBhvr>
                                        <p:cTn id="34" dur="1" fill="hold">
                                          <p:stCondLst>
                                            <p:cond delay="0"/>
                                          </p:stCondLst>
                                        </p:cTn>
                                        <p:tgtEl>
                                          <p:spTgt spid="7"/>
                                        </p:tgtEl>
                                        <p:attrNameLst>
                                          <p:attrName>style.visibility</p:attrName>
                                        </p:attrNameLst>
                                      </p:cBhvr>
                                      <p:to>
                                        <p:strVal val="visible"/>
                                      </p:to>
                                    </p:set>
                                    <p:anim calcmode="lin" valueType="num">
                                      <p:cBhvr>
                                        <p:cTn id="35" dur="1250" fill="hold"/>
                                        <p:tgtEl>
                                          <p:spTgt spid="7"/>
                                        </p:tgtEl>
                                        <p:attrNameLst>
                                          <p:attrName>ppt_w</p:attrName>
                                        </p:attrNameLst>
                                      </p:cBhvr>
                                      <p:tavLst>
                                        <p:tav tm="0">
                                          <p:val>
                                            <p:fltVal val="0"/>
                                          </p:val>
                                        </p:tav>
                                        <p:tav tm="100000">
                                          <p:val>
                                            <p:strVal val="#ppt_w"/>
                                          </p:val>
                                        </p:tav>
                                      </p:tavLst>
                                    </p:anim>
                                    <p:anim calcmode="lin" valueType="num">
                                      <p:cBhvr>
                                        <p:cTn id="36" dur="1250" fill="hold"/>
                                        <p:tgtEl>
                                          <p:spTgt spid="7"/>
                                        </p:tgtEl>
                                        <p:attrNameLst>
                                          <p:attrName>ppt_h</p:attrName>
                                        </p:attrNameLst>
                                      </p:cBhvr>
                                      <p:tavLst>
                                        <p:tav tm="0">
                                          <p:val>
                                            <p:fltVal val="0"/>
                                          </p:val>
                                        </p:tav>
                                        <p:tav tm="100000">
                                          <p:val>
                                            <p:strVal val="#ppt_h"/>
                                          </p:val>
                                        </p:tav>
                                      </p:tavLst>
                                    </p:anim>
                                    <p:animEffect transition="in" filter="fade">
                                      <p:cBhvr>
                                        <p:cTn id="37"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FEE4C5-699F-4283-8CBB-DAC847C46CF1}"/>
              </a:ext>
            </a:extLst>
          </p:cNvPr>
          <p:cNvPicPr>
            <a:picLocks noChangeAspect="1"/>
          </p:cNvPicPr>
          <p:nvPr/>
        </p:nvPicPr>
        <p:blipFill>
          <a:blip r:embed="rId3"/>
          <a:stretch>
            <a:fillRect/>
          </a:stretch>
        </p:blipFill>
        <p:spPr>
          <a:xfrm>
            <a:off x="4950469" y="-348900"/>
            <a:ext cx="7606575" cy="7377968"/>
          </a:xfrm>
          <a:prstGeom prst="rect">
            <a:avLst/>
          </a:prstGeom>
        </p:spPr>
      </p:pic>
      <p:sp>
        <p:nvSpPr>
          <p:cNvPr id="2" name="Title 1">
            <a:extLst>
              <a:ext uri="{FF2B5EF4-FFF2-40B4-BE49-F238E27FC236}">
                <a16:creationId xmlns:a16="http://schemas.microsoft.com/office/drawing/2014/main" id="{0134125A-3943-4D21-BA2F-0D29A4C4F291}"/>
              </a:ext>
            </a:extLst>
          </p:cNvPr>
          <p:cNvSpPr>
            <a:spLocks noGrp="1"/>
          </p:cNvSpPr>
          <p:nvPr>
            <p:ph type="title"/>
          </p:nvPr>
        </p:nvSpPr>
        <p:spPr>
          <a:xfrm>
            <a:off x="7391400" y="313432"/>
            <a:ext cx="2990850" cy="792880"/>
          </a:xfrm>
        </p:spPr>
        <p:txBody>
          <a:bodyPr vert="horz" lIns="91440" tIns="27432" rIns="91440" bIns="45720" rtlCol="0" anchor="b">
            <a:normAutofit/>
          </a:bodyPr>
          <a:lstStyle/>
          <a:p>
            <a:r>
              <a:rPr lang="en-US" sz="3200" b="1" dirty="0">
                <a:solidFill>
                  <a:schemeClr val="accent6">
                    <a:lumMod val="50000"/>
                  </a:schemeClr>
                </a:solidFill>
              </a:rPr>
              <a:t>Specific Aims</a:t>
            </a:r>
            <a:endParaRPr lang="en-US" dirty="0">
              <a:solidFill>
                <a:schemeClr val="accent6">
                  <a:lumMod val="50000"/>
                </a:schemeClr>
              </a:solidFill>
            </a:endParaRPr>
          </a:p>
        </p:txBody>
      </p:sp>
      <p:sp>
        <p:nvSpPr>
          <p:cNvPr id="3" name="TextBox 2">
            <a:extLst>
              <a:ext uri="{FF2B5EF4-FFF2-40B4-BE49-F238E27FC236}">
                <a16:creationId xmlns:a16="http://schemas.microsoft.com/office/drawing/2014/main" id="{4412E34E-84FD-4FA7-B6E2-E753F71BB01C}"/>
              </a:ext>
            </a:extLst>
          </p:cNvPr>
          <p:cNvSpPr txBox="1"/>
          <p:nvPr/>
        </p:nvSpPr>
        <p:spPr>
          <a:xfrm>
            <a:off x="176269" y="91644"/>
            <a:ext cx="5497418" cy="6232475"/>
          </a:xfrm>
          <a:prstGeom prst="rect">
            <a:avLst/>
          </a:prstGeom>
          <a:solidFill>
            <a:schemeClr val="accent6">
              <a:lumMod val="50000"/>
            </a:schemeClr>
          </a:solidFill>
          <a:ln>
            <a:solidFill>
              <a:schemeClr val="accent6">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sz="2700" b="1" dirty="0">
                <a:latin typeface="Amasis MT Pro Medium"/>
                <a:ea typeface="+mn-lt"/>
                <a:cs typeface="+mn-lt"/>
              </a:rPr>
              <a:t>1. </a:t>
            </a:r>
            <a:r>
              <a:rPr lang="en-US" sz="2800" b="1" dirty="0">
                <a:latin typeface="Amasis MT Pro Medium"/>
                <a:ea typeface="+mn-lt"/>
                <a:cs typeface="+mn-lt"/>
              </a:rPr>
              <a:t>To compare the patterns and trends in the price and reviews on macro level </a:t>
            </a:r>
            <a:endParaRPr lang="en-US" sz="2800" dirty="0">
              <a:latin typeface="Amasis MT Pro Medium"/>
            </a:endParaRPr>
          </a:p>
          <a:p>
            <a:pPr>
              <a:spcBef>
                <a:spcPts val="600"/>
              </a:spcBef>
            </a:pPr>
            <a:r>
              <a:rPr lang="en-US" sz="2700" b="1" i="1" dirty="0">
                <a:latin typeface="Amasis MT Pro Medium"/>
                <a:ea typeface="+mn-lt"/>
                <a:cs typeface="+mn-lt"/>
              </a:rPr>
              <a:t>End points: significant moderate correlation between price and review scores and volumes on global and regional level</a:t>
            </a:r>
            <a:endParaRPr lang="en-US" sz="2700" i="1" dirty="0">
              <a:latin typeface="Amasis MT Pro Medium"/>
            </a:endParaRPr>
          </a:p>
          <a:p>
            <a:pPr>
              <a:spcBef>
                <a:spcPts val="600"/>
              </a:spcBef>
            </a:pPr>
            <a:r>
              <a:rPr lang="en-US" sz="2700" b="1" dirty="0">
                <a:latin typeface="Amasis MT Pro Medium"/>
                <a:ea typeface="+mn-lt"/>
                <a:cs typeface="+mn-lt"/>
              </a:rPr>
              <a:t>2. </a:t>
            </a:r>
            <a:r>
              <a:rPr lang="en-US" sz="2800" b="1" dirty="0">
                <a:latin typeface="Amasis MT Pro Medium"/>
                <a:ea typeface="+mn-lt"/>
                <a:cs typeface="+mn-lt"/>
              </a:rPr>
              <a:t>To compare the patterns  and trends in the price and reviews on micro level</a:t>
            </a:r>
            <a:endParaRPr lang="en-US" sz="2800" dirty="0">
              <a:latin typeface="Amasis MT Pro Medium"/>
            </a:endParaRPr>
          </a:p>
          <a:p>
            <a:pPr>
              <a:spcBef>
                <a:spcPts val="600"/>
              </a:spcBef>
            </a:pPr>
            <a:r>
              <a:rPr lang="en-US" sz="2700" b="1" i="1" dirty="0">
                <a:latin typeface="Amasis MT Pro Medium"/>
                <a:ea typeface="+mn-lt"/>
                <a:cs typeface="+mn-lt"/>
              </a:rPr>
              <a:t>End points: significant moderate correlation between price and review scores and volumes on global and regional level</a:t>
            </a:r>
            <a:endParaRPr lang="en-US" sz="2700" b="1" dirty="0">
              <a:latin typeface="Amasis MT Pro Medium"/>
              <a:cs typeface="Arial"/>
            </a:endParaRPr>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25D335C3-7B36-4CFF-B5A4-F35EA7FAFFEE}"/>
                  </a:ext>
                </a:extLst>
              </p:cNvPr>
              <p:cNvGraphicFramePr>
                <a:graphicFrameLocks noChangeAspect="1"/>
              </p:cNvGraphicFramePr>
              <p:nvPr>
                <p:extLst>
                  <p:ext uri="{D42A27DB-BD31-4B8C-83A1-F6EECF244321}">
                    <p14:modId xmlns:p14="http://schemas.microsoft.com/office/powerpoint/2010/main" val="3096647402"/>
                  </p:ext>
                </p:extLst>
              </p:nvPr>
            </p:nvGraphicFramePr>
            <p:xfrm>
              <a:off x="-1" y="0"/>
              <a:ext cx="5673688" cy="5012675"/>
            </p:xfrm>
            <a:graphic>
              <a:graphicData uri="http://schemas.microsoft.com/office/powerpoint/2016/slidezoom">
                <pslz:sldZm>
                  <pslz:sldZmObj sldId="322" cId="644114763">
                    <pslz:zmPr id="{FF3E4012-FE59-4396-83A8-47F1DCA6227B}" returnToParent="0" transitionDur="1000">
                      <p166:blipFill xmlns:p166="http://schemas.microsoft.com/office/powerpoint/2016/6/main">
                        <a:blip r:embed="rId4"/>
                        <a:stretch>
                          <a:fillRect/>
                        </a:stretch>
                      </p166:blipFill>
                      <p166:spPr xmlns:p166="http://schemas.microsoft.com/office/powerpoint/2016/6/main">
                        <a:xfrm>
                          <a:off x="0" y="0"/>
                          <a:ext cx="5673688" cy="5012675"/>
                        </a:xfrm>
                        <a:prstGeom prst="rect">
                          <a:avLst/>
                        </a:prstGeom>
                        <a:ln w="3175">
                          <a:solidFill>
                            <a:prstClr val="ltGray"/>
                          </a:solidFill>
                        </a:ln>
                      </p166:spPr>
                    </pslz:zmPr>
                  </pslz:sldZmObj>
                </pslz:sldZm>
              </a:graphicData>
            </a:graphic>
          </p:graphicFrame>
        </mc:Choice>
        <mc:Fallback xmlns="">
          <p:pic>
            <p:nvPicPr>
              <p:cNvPr id="7" name="Slide Zoom 6">
                <a:extLst>
                  <a:ext uri="{FF2B5EF4-FFF2-40B4-BE49-F238E27FC236}">
                    <a16:creationId xmlns:a16="http://schemas.microsoft.com/office/drawing/2014/main" id="{25D335C3-7B36-4CFF-B5A4-F35EA7FAFFEE}"/>
                  </a:ext>
                </a:extLst>
              </p:cNvPr>
              <p:cNvPicPr>
                <a:picLocks noGrp="1" noRot="1" noChangeAspect="1" noMove="1" noResize="1" noEditPoints="1" noAdjustHandles="1" noChangeArrowheads="1" noChangeShapeType="1"/>
              </p:cNvPicPr>
              <p:nvPr/>
            </p:nvPicPr>
            <p:blipFill>
              <a:blip r:embed="rId5"/>
              <a:stretch>
                <a:fillRect/>
              </a:stretch>
            </p:blipFill>
            <p:spPr>
              <a:xfrm>
                <a:off x="-1" y="0"/>
                <a:ext cx="5673688" cy="5012675"/>
              </a:xfrm>
              <a:prstGeom prst="rect">
                <a:avLst/>
              </a:prstGeom>
              <a:ln w="3175">
                <a:solidFill>
                  <a:prstClr val="ltGray"/>
                </a:solidFill>
              </a:ln>
            </p:spPr>
          </p:pic>
        </mc:Fallback>
      </mc:AlternateContent>
    </p:spTree>
    <p:extLst>
      <p:ext uri="{BB962C8B-B14F-4D97-AF65-F5344CB8AC3E}">
        <p14:creationId xmlns:p14="http://schemas.microsoft.com/office/powerpoint/2010/main" val="416580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175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BF880-5834-4907-BE10-68D912560CE5}"/>
              </a:ext>
            </a:extLst>
          </p:cNvPr>
          <p:cNvSpPr>
            <a:spLocks noGrp="1"/>
          </p:cNvSpPr>
          <p:nvPr>
            <p:ph type="title"/>
          </p:nvPr>
        </p:nvSpPr>
        <p:spPr>
          <a:xfrm>
            <a:off x="800347" y="1565422"/>
            <a:ext cx="10524993" cy="3447253"/>
          </a:xfrm>
        </p:spPr>
        <p:txBody>
          <a:bodyPr/>
          <a:lstStyle/>
          <a:p>
            <a:r>
              <a:rPr lang="en-US" sz="4400" dirty="0">
                <a:effectLst>
                  <a:outerShdw blurRad="38100" dist="38100" dir="2700000" algn="tl">
                    <a:srgbClr val="000000">
                      <a:alpha val="43137"/>
                    </a:srgbClr>
                  </a:outerShdw>
                </a:effectLst>
              </a:rPr>
              <a:t>The purpose of this presentation is to advise US wine distributors of the ways to predict and possibly influence the demand for red wine. </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44114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F45A8C-A91E-48C7-9441-16DD74FE9182}"/>
              </a:ext>
            </a:extLst>
          </p:cNvPr>
          <p:cNvPicPr>
            <a:picLocks noChangeAspect="1"/>
          </p:cNvPicPr>
          <p:nvPr/>
        </p:nvPicPr>
        <p:blipFill>
          <a:blip r:embed="rId3"/>
          <a:stretch>
            <a:fillRect/>
          </a:stretch>
        </p:blipFill>
        <p:spPr>
          <a:xfrm>
            <a:off x="563042" y="405254"/>
            <a:ext cx="8063777" cy="5739018"/>
          </a:xfrm>
          <a:prstGeom prst="rect">
            <a:avLst/>
          </a:prstGeom>
        </p:spPr>
      </p:pic>
      <p:sp>
        <p:nvSpPr>
          <p:cNvPr id="6" name="TextBox 5">
            <a:extLst>
              <a:ext uri="{FF2B5EF4-FFF2-40B4-BE49-F238E27FC236}">
                <a16:creationId xmlns:a16="http://schemas.microsoft.com/office/drawing/2014/main" id="{1F8E89D1-76B6-4C0B-9445-1A6033AE52D3}"/>
              </a:ext>
            </a:extLst>
          </p:cNvPr>
          <p:cNvSpPr txBox="1"/>
          <p:nvPr/>
        </p:nvSpPr>
        <p:spPr>
          <a:xfrm>
            <a:off x="1130559" y="868319"/>
            <a:ext cx="3075836" cy="960481"/>
          </a:xfrm>
          <a:prstGeom prst="rect">
            <a:avLst/>
          </a:prstGeom>
        </p:spPr>
        <p:txBody>
          <a:bodyPr vert="horz" lIns="91440" tIns="45720" rIns="91440" bIns="45720" rtlCol="0">
            <a:normAutofit lnSpcReduction="10000"/>
          </a:bodyPr>
          <a:lstStyle/>
          <a:p>
            <a:pPr indent="-182880" defTabSz="914400">
              <a:spcAft>
                <a:spcPts val="600"/>
              </a:spcAft>
              <a:buClr>
                <a:schemeClr val="accent1"/>
              </a:buClr>
            </a:pPr>
            <a:endParaRPr lang="en-US" sz="1600" b="1">
              <a:solidFill>
                <a:schemeClr val="accent6">
                  <a:lumMod val="50000"/>
                </a:schemeClr>
              </a:solidFill>
            </a:endParaRPr>
          </a:p>
          <a:p>
            <a:pPr indent="-182880" defTabSz="914400">
              <a:spcAft>
                <a:spcPts val="600"/>
              </a:spcAft>
              <a:buClr>
                <a:schemeClr val="accent1"/>
              </a:buClr>
            </a:pPr>
            <a:r>
              <a:rPr lang="en-US" sz="1600" b="1">
                <a:solidFill>
                  <a:schemeClr val="accent6">
                    <a:lumMod val="50000"/>
                  </a:schemeClr>
                </a:solidFill>
              </a:rPr>
              <a:t>Red wine prices are higher in France and the U.S.A. </a:t>
            </a:r>
            <a:endParaRPr lang="en-US" sz="1600" b="1" i="0">
              <a:solidFill>
                <a:schemeClr val="accent6">
                  <a:lumMod val="50000"/>
                </a:schemeClr>
              </a:solidFill>
              <a:effectLst/>
            </a:endParaRPr>
          </a:p>
          <a:p>
            <a:pPr indent="-182880" defTabSz="914400">
              <a:spcAft>
                <a:spcPts val="600"/>
              </a:spcAft>
              <a:buClr>
                <a:schemeClr val="accent1"/>
              </a:buClr>
            </a:pPr>
            <a:endParaRPr lang="en-US" sz="1600">
              <a:solidFill>
                <a:schemeClr val="accent6">
                  <a:lumMod val="50000"/>
                </a:schemeClr>
              </a:solidFill>
            </a:endParaRPr>
          </a:p>
        </p:txBody>
      </p:sp>
      <p:sp>
        <p:nvSpPr>
          <p:cNvPr id="2" name="Title 1">
            <a:extLst>
              <a:ext uri="{FF2B5EF4-FFF2-40B4-BE49-F238E27FC236}">
                <a16:creationId xmlns:a16="http://schemas.microsoft.com/office/drawing/2014/main" id="{0134125A-3943-4D21-BA2F-0D29A4C4F291}"/>
              </a:ext>
            </a:extLst>
          </p:cNvPr>
          <p:cNvSpPr>
            <a:spLocks noGrp="1"/>
          </p:cNvSpPr>
          <p:nvPr>
            <p:ph type="title"/>
          </p:nvPr>
        </p:nvSpPr>
        <p:spPr>
          <a:xfrm>
            <a:off x="10410940" y="1516547"/>
            <a:ext cx="1399141" cy="1325562"/>
          </a:xfrm>
        </p:spPr>
        <p:txBody>
          <a:bodyPr vert="horz" lIns="91440" tIns="27432" rIns="91440" bIns="45720" rtlCol="0" anchor="b">
            <a:normAutofit fontScale="90000"/>
          </a:bodyPr>
          <a:lstStyle/>
          <a:p>
            <a:r>
              <a:rPr lang="en-US" sz="3200" b="1">
                <a:solidFill>
                  <a:schemeClr val="tx1">
                    <a:lumMod val="75000"/>
                  </a:schemeClr>
                </a:solidFill>
              </a:rPr>
              <a:t>Global Wine Prices</a:t>
            </a:r>
          </a:p>
        </p:txBody>
      </p:sp>
    </p:spTree>
    <p:extLst>
      <p:ext uri="{BB962C8B-B14F-4D97-AF65-F5344CB8AC3E}">
        <p14:creationId xmlns:p14="http://schemas.microsoft.com/office/powerpoint/2010/main" val="3261694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BDFA07-E58F-469E-9DE1-C682169AF1BA}"/>
              </a:ext>
            </a:extLst>
          </p:cNvPr>
          <p:cNvPicPr>
            <a:picLocks noChangeAspect="1"/>
          </p:cNvPicPr>
          <p:nvPr/>
        </p:nvPicPr>
        <p:blipFill>
          <a:blip r:embed="rId3"/>
          <a:stretch>
            <a:fillRect/>
          </a:stretch>
        </p:blipFill>
        <p:spPr>
          <a:xfrm>
            <a:off x="-179294" y="-200439"/>
            <a:ext cx="12371294" cy="7058439"/>
          </a:xfrm>
          <a:prstGeom prst="rect">
            <a:avLst/>
          </a:prstGeom>
        </p:spPr>
      </p:pic>
      <p:pic>
        <p:nvPicPr>
          <p:cNvPr id="7" name="Picture 3" descr="Chart, line chart&#10;&#10;Description automatically generated">
            <a:extLst>
              <a:ext uri="{FF2B5EF4-FFF2-40B4-BE49-F238E27FC236}">
                <a16:creationId xmlns:a16="http://schemas.microsoft.com/office/drawing/2014/main" id="{6BCA4636-E6E7-4F93-9A4D-E2B31CFB7758}"/>
              </a:ext>
            </a:extLst>
          </p:cNvPr>
          <p:cNvPicPr>
            <a:picLocks noChangeAspect="1"/>
          </p:cNvPicPr>
          <p:nvPr/>
        </p:nvPicPr>
        <p:blipFill>
          <a:blip r:embed="rId4"/>
          <a:stretch>
            <a:fillRect/>
          </a:stretch>
        </p:blipFill>
        <p:spPr>
          <a:xfrm>
            <a:off x="920228" y="875278"/>
            <a:ext cx="6699141" cy="3419593"/>
          </a:xfrm>
          <a:prstGeom prst="rect">
            <a:avLst/>
          </a:prstGeom>
        </p:spPr>
      </p:pic>
      <p:sp>
        <p:nvSpPr>
          <p:cNvPr id="6" name="TextBox 5">
            <a:extLst>
              <a:ext uri="{FF2B5EF4-FFF2-40B4-BE49-F238E27FC236}">
                <a16:creationId xmlns:a16="http://schemas.microsoft.com/office/drawing/2014/main" id="{1F8E89D1-76B6-4C0B-9445-1A6033AE52D3}"/>
              </a:ext>
            </a:extLst>
          </p:cNvPr>
          <p:cNvSpPr txBox="1"/>
          <p:nvPr/>
        </p:nvSpPr>
        <p:spPr>
          <a:xfrm>
            <a:off x="1520997" y="3135419"/>
            <a:ext cx="3158580" cy="1148720"/>
          </a:xfrm>
          <a:prstGeom prst="rect">
            <a:avLst/>
          </a:prstGeom>
        </p:spPr>
        <p:txBody>
          <a:bodyPr vert="horz" lIns="91440" tIns="45720" rIns="91440" bIns="45720" rtlCol="0">
            <a:normAutofit fontScale="77500" lnSpcReduction="20000"/>
          </a:bodyPr>
          <a:lstStyle/>
          <a:p>
            <a:pPr indent="-182880" defTabSz="914400">
              <a:spcAft>
                <a:spcPts val="600"/>
              </a:spcAft>
              <a:buClr>
                <a:schemeClr val="accent1"/>
              </a:buClr>
            </a:pPr>
            <a:r>
              <a:rPr lang="en-US" sz="2000" b="1" dirty="0">
                <a:solidFill>
                  <a:schemeClr val="bg2">
                    <a:lumMod val="75000"/>
                  </a:schemeClr>
                </a:solidFill>
              </a:rPr>
              <a:t>Pattern similarity in price and rating  trends, 1988-2019</a:t>
            </a:r>
          </a:p>
          <a:p>
            <a:pPr indent="-182880" defTabSz="914400">
              <a:spcAft>
                <a:spcPts val="600"/>
              </a:spcAft>
              <a:buClr>
                <a:schemeClr val="accent1"/>
              </a:buClr>
            </a:pPr>
            <a:r>
              <a:rPr lang="en-US" sz="2000" dirty="0">
                <a:solidFill>
                  <a:schemeClr val="bg1">
                    <a:lumMod val="65000"/>
                    <a:lumOff val="35000"/>
                  </a:schemeClr>
                </a:solidFill>
              </a:rPr>
              <a:t>*</a:t>
            </a:r>
            <a:r>
              <a:rPr lang="en-US" sz="1600" b="1" dirty="0">
                <a:solidFill>
                  <a:schemeClr val="bg1">
                    <a:lumMod val="65000"/>
                    <a:lumOff val="35000"/>
                  </a:schemeClr>
                </a:solidFill>
              </a:rPr>
              <a:t>Early data collection bias for more expensive red wine </a:t>
            </a:r>
            <a:endParaRPr lang="en-US" sz="2000" b="1" dirty="0">
              <a:solidFill>
                <a:schemeClr val="bg1">
                  <a:lumMod val="65000"/>
                  <a:lumOff val="35000"/>
                </a:schemeClr>
              </a:solidFill>
            </a:endParaRPr>
          </a:p>
          <a:p>
            <a:pPr indent="-182880" defTabSz="914400">
              <a:spcAft>
                <a:spcPts val="600"/>
              </a:spcAft>
              <a:buClr>
                <a:schemeClr val="accent1"/>
              </a:buClr>
            </a:pPr>
            <a:endParaRPr lang="en-US" sz="2000" b="1" i="0" dirty="0">
              <a:solidFill>
                <a:schemeClr val="bg2">
                  <a:lumMod val="75000"/>
                </a:schemeClr>
              </a:solidFill>
              <a:effectLst/>
            </a:endParaRPr>
          </a:p>
          <a:p>
            <a:pPr indent="-182880" defTabSz="914400">
              <a:spcAft>
                <a:spcPts val="600"/>
              </a:spcAft>
              <a:buClr>
                <a:schemeClr val="accent1"/>
              </a:buClr>
            </a:pPr>
            <a:endParaRPr lang="en-US" sz="2000" dirty="0">
              <a:solidFill>
                <a:schemeClr val="tx1">
                  <a:lumMod val="65000"/>
                  <a:lumOff val="35000"/>
                </a:schemeClr>
              </a:solidFill>
            </a:endParaRPr>
          </a:p>
        </p:txBody>
      </p:sp>
      <p:sp>
        <p:nvSpPr>
          <p:cNvPr id="2" name="Title 1">
            <a:extLst>
              <a:ext uri="{FF2B5EF4-FFF2-40B4-BE49-F238E27FC236}">
                <a16:creationId xmlns:a16="http://schemas.microsoft.com/office/drawing/2014/main" id="{0134125A-3943-4D21-BA2F-0D29A4C4F291}"/>
              </a:ext>
            </a:extLst>
          </p:cNvPr>
          <p:cNvSpPr>
            <a:spLocks noGrp="1"/>
          </p:cNvSpPr>
          <p:nvPr>
            <p:ph type="title"/>
          </p:nvPr>
        </p:nvSpPr>
        <p:spPr>
          <a:xfrm>
            <a:off x="520602" y="0"/>
            <a:ext cx="8031079" cy="674839"/>
          </a:xfrm>
        </p:spPr>
        <p:txBody>
          <a:bodyPr vert="horz" lIns="91440" tIns="27432" rIns="91440" bIns="45720" rtlCol="0" anchor="b">
            <a:normAutofit fontScale="90000"/>
          </a:bodyPr>
          <a:lstStyle/>
          <a:p>
            <a:r>
              <a:rPr lang="en-US" sz="3200" b="1" dirty="0">
                <a:solidFill>
                  <a:schemeClr val="accent6">
                    <a:lumMod val="50000"/>
                  </a:schemeClr>
                </a:solidFill>
                <a:effectLst>
                  <a:outerShdw blurRad="38100" dist="38100" dir="2700000" algn="tl">
                    <a:srgbClr val="000000">
                      <a:alpha val="43137"/>
                    </a:srgbClr>
                  </a:outerShdw>
                </a:effectLst>
              </a:rPr>
              <a:t>Wine Rating Compared to Prices by Country</a:t>
            </a:r>
          </a:p>
        </p:txBody>
      </p:sp>
    </p:spTree>
    <p:extLst>
      <p:ext uri="{BB962C8B-B14F-4D97-AF65-F5344CB8AC3E}">
        <p14:creationId xmlns:p14="http://schemas.microsoft.com/office/powerpoint/2010/main" val="155167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422CCC-82B2-4C32-88F4-6CF01542C82C}"/>
              </a:ext>
            </a:extLst>
          </p:cNvPr>
          <p:cNvPicPr>
            <a:picLocks noChangeAspect="1"/>
          </p:cNvPicPr>
          <p:nvPr/>
        </p:nvPicPr>
        <p:blipFill>
          <a:blip r:embed="rId3"/>
          <a:stretch>
            <a:fillRect/>
          </a:stretch>
        </p:blipFill>
        <p:spPr>
          <a:xfrm>
            <a:off x="642760" y="3888419"/>
            <a:ext cx="5647439" cy="2571291"/>
          </a:xfrm>
          <a:prstGeom prst="rect">
            <a:avLst/>
          </a:prstGeom>
        </p:spPr>
      </p:pic>
      <p:sp>
        <p:nvSpPr>
          <p:cNvPr id="3" name="slide1">
            <a:extLst>
              <a:ext uri="{FF2B5EF4-FFF2-40B4-BE49-F238E27FC236}">
                <a16:creationId xmlns:a16="http://schemas.microsoft.com/office/drawing/2014/main" id="{E9C423C0-77C7-44DB-A9F1-C96964CF2B8B}"/>
              </a:ext>
            </a:extLst>
          </p:cNvPr>
          <p:cNvSpPr>
            <a:spLocks noGrp="1"/>
          </p:cNvSpPr>
          <p:nvPr>
            <p:ph type="subTitle" idx="1"/>
          </p:nvPr>
        </p:nvSpPr>
        <p:spPr>
          <a:xfrm>
            <a:off x="538349" y="307313"/>
            <a:ext cx="6029325" cy="916277"/>
          </a:xfrm>
        </p:spPr>
        <p:txBody>
          <a:bodyPr>
            <a:noAutofit/>
          </a:bodyPr>
          <a:lstStyle/>
          <a:p>
            <a:r>
              <a:rPr lang="en-US" sz="3200" b="1" dirty="0">
                <a:solidFill>
                  <a:schemeClr val="accent6">
                    <a:lumMod val="50000"/>
                  </a:schemeClr>
                </a:solidFill>
                <a:effectLst>
                  <a:outerShdw blurRad="38100" dist="38100" dir="2700000" algn="tl">
                    <a:srgbClr val="000000">
                      <a:alpha val="43137"/>
                    </a:srgbClr>
                  </a:outerShdw>
                </a:effectLst>
                <a:highlight>
                  <a:srgbClr val="FFFF00"/>
                </a:highlight>
              </a:rPr>
              <a:t>What is the correlation ?</a:t>
            </a:r>
          </a:p>
        </p:txBody>
      </p:sp>
      <p:pic>
        <p:nvPicPr>
          <p:cNvPr id="10" name="Picture 9">
            <a:extLst>
              <a:ext uri="{FF2B5EF4-FFF2-40B4-BE49-F238E27FC236}">
                <a16:creationId xmlns:a16="http://schemas.microsoft.com/office/drawing/2014/main" id="{471462FB-EDAC-4045-8F1E-BCF039791AAD}"/>
              </a:ext>
            </a:extLst>
          </p:cNvPr>
          <p:cNvPicPr>
            <a:picLocks noChangeAspect="1"/>
          </p:cNvPicPr>
          <p:nvPr/>
        </p:nvPicPr>
        <p:blipFill>
          <a:blip r:embed="rId4"/>
          <a:stretch>
            <a:fillRect/>
          </a:stretch>
        </p:blipFill>
        <p:spPr>
          <a:xfrm>
            <a:off x="6305550" y="3888418"/>
            <a:ext cx="5572763" cy="2571292"/>
          </a:xfrm>
          <a:prstGeom prst="rect">
            <a:avLst/>
          </a:prstGeom>
        </p:spPr>
      </p:pic>
      <p:pic>
        <p:nvPicPr>
          <p:cNvPr id="12" name="Picture 11">
            <a:extLst>
              <a:ext uri="{FF2B5EF4-FFF2-40B4-BE49-F238E27FC236}">
                <a16:creationId xmlns:a16="http://schemas.microsoft.com/office/drawing/2014/main" id="{B88CC63F-ACDD-4584-A97F-7C85006324DE}"/>
              </a:ext>
            </a:extLst>
          </p:cNvPr>
          <p:cNvPicPr>
            <a:picLocks noChangeAspect="1"/>
          </p:cNvPicPr>
          <p:nvPr/>
        </p:nvPicPr>
        <p:blipFill>
          <a:blip r:embed="rId5"/>
          <a:stretch>
            <a:fillRect/>
          </a:stretch>
        </p:blipFill>
        <p:spPr>
          <a:xfrm>
            <a:off x="897319" y="5219581"/>
            <a:ext cx="2666425" cy="1041586"/>
          </a:xfrm>
          <a:prstGeom prst="rect">
            <a:avLst/>
          </a:prstGeom>
        </p:spPr>
      </p:pic>
      <p:pic>
        <p:nvPicPr>
          <p:cNvPr id="14" name="Picture 13">
            <a:extLst>
              <a:ext uri="{FF2B5EF4-FFF2-40B4-BE49-F238E27FC236}">
                <a16:creationId xmlns:a16="http://schemas.microsoft.com/office/drawing/2014/main" id="{0F710D2E-1563-44BA-B19E-76EA65DA26C7}"/>
              </a:ext>
            </a:extLst>
          </p:cNvPr>
          <p:cNvPicPr>
            <a:picLocks noChangeAspect="1"/>
          </p:cNvPicPr>
          <p:nvPr/>
        </p:nvPicPr>
        <p:blipFill>
          <a:blip r:embed="rId6"/>
          <a:stretch>
            <a:fillRect/>
          </a:stretch>
        </p:blipFill>
        <p:spPr>
          <a:xfrm>
            <a:off x="3623774" y="4028028"/>
            <a:ext cx="2666425" cy="1065595"/>
          </a:xfrm>
          <a:prstGeom prst="rect">
            <a:avLst/>
          </a:prstGeom>
        </p:spPr>
      </p:pic>
      <p:pic>
        <p:nvPicPr>
          <p:cNvPr id="7" name="Picture 6">
            <a:extLst>
              <a:ext uri="{FF2B5EF4-FFF2-40B4-BE49-F238E27FC236}">
                <a16:creationId xmlns:a16="http://schemas.microsoft.com/office/drawing/2014/main" id="{965BFF0E-B771-4C42-B5BF-439072AFBCE4}"/>
              </a:ext>
            </a:extLst>
          </p:cNvPr>
          <p:cNvPicPr>
            <a:picLocks noChangeAspect="1"/>
          </p:cNvPicPr>
          <p:nvPr/>
        </p:nvPicPr>
        <p:blipFill>
          <a:blip r:embed="rId7"/>
          <a:stretch>
            <a:fillRect/>
          </a:stretch>
        </p:blipFill>
        <p:spPr>
          <a:xfrm>
            <a:off x="642760" y="946140"/>
            <a:ext cx="11235553" cy="2871929"/>
          </a:xfrm>
          <a:prstGeom prst="rect">
            <a:avLst/>
          </a:prstGeom>
        </p:spPr>
      </p:pic>
    </p:spTree>
    <p:extLst>
      <p:ext uri="{BB962C8B-B14F-4D97-AF65-F5344CB8AC3E}">
        <p14:creationId xmlns:p14="http://schemas.microsoft.com/office/powerpoint/2010/main" val="32956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830757-F531-4186-8CA3-E879B2CB0824}"/>
              </a:ext>
            </a:extLst>
          </p:cNvPr>
          <p:cNvPicPr>
            <a:picLocks noChangeAspect="1"/>
          </p:cNvPicPr>
          <p:nvPr/>
        </p:nvPicPr>
        <p:blipFill>
          <a:blip r:embed="rId3"/>
          <a:stretch>
            <a:fillRect/>
          </a:stretch>
        </p:blipFill>
        <p:spPr>
          <a:xfrm>
            <a:off x="-180613" y="-132990"/>
            <a:ext cx="12372613" cy="6990990"/>
          </a:xfrm>
          <a:prstGeom prst="rect">
            <a:avLst/>
          </a:prstGeom>
        </p:spPr>
      </p:pic>
      <p:pic>
        <p:nvPicPr>
          <p:cNvPr id="10" name="Picture 9">
            <a:extLst>
              <a:ext uri="{FF2B5EF4-FFF2-40B4-BE49-F238E27FC236}">
                <a16:creationId xmlns:a16="http://schemas.microsoft.com/office/drawing/2014/main" id="{15D84058-B3D7-49E8-81F6-8A66DAF0BB39}"/>
              </a:ext>
            </a:extLst>
          </p:cNvPr>
          <p:cNvPicPr>
            <a:picLocks noChangeAspect="1"/>
          </p:cNvPicPr>
          <p:nvPr/>
        </p:nvPicPr>
        <p:blipFill>
          <a:blip r:embed="rId4"/>
          <a:stretch>
            <a:fillRect/>
          </a:stretch>
        </p:blipFill>
        <p:spPr>
          <a:xfrm>
            <a:off x="6334478" y="485400"/>
            <a:ext cx="3005479" cy="3403555"/>
          </a:xfrm>
          <a:prstGeom prst="rect">
            <a:avLst/>
          </a:prstGeom>
        </p:spPr>
      </p:pic>
      <p:sp>
        <p:nvSpPr>
          <p:cNvPr id="2" name="Title 1">
            <a:extLst>
              <a:ext uri="{FF2B5EF4-FFF2-40B4-BE49-F238E27FC236}">
                <a16:creationId xmlns:a16="http://schemas.microsoft.com/office/drawing/2014/main" id="{0134125A-3943-4D21-BA2F-0D29A4C4F291}"/>
              </a:ext>
            </a:extLst>
          </p:cNvPr>
          <p:cNvSpPr>
            <a:spLocks noGrp="1"/>
          </p:cNvSpPr>
          <p:nvPr>
            <p:ph type="title"/>
          </p:nvPr>
        </p:nvSpPr>
        <p:spPr>
          <a:xfrm>
            <a:off x="1293986" y="3428999"/>
            <a:ext cx="7730828" cy="559009"/>
          </a:xfrm>
          <a:solidFill>
            <a:schemeClr val="accent4">
              <a:lumMod val="20000"/>
              <a:lumOff val="80000"/>
            </a:schemeClr>
          </a:solidFill>
        </p:spPr>
        <p:txBody>
          <a:bodyPr vert="horz" lIns="91440" tIns="27432" rIns="91440" bIns="45720" rtlCol="0" anchor="b">
            <a:normAutofit fontScale="90000"/>
          </a:bodyPr>
          <a:lstStyle/>
          <a:p>
            <a:r>
              <a:rPr lang="en-US" sz="3200" b="1">
                <a:solidFill>
                  <a:schemeClr val="accent6">
                    <a:lumMod val="50000"/>
                  </a:schemeClr>
                </a:solidFill>
                <a:effectLst>
                  <a:outerShdw blurRad="38100" dist="38100" dir="2700000" algn="tl">
                    <a:srgbClr val="000000">
                      <a:alpha val="43137"/>
                    </a:srgbClr>
                  </a:outerShdw>
                </a:effectLst>
              </a:rPr>
              <a:t>Wine Rating Compared to Prices by Name</a:t>
            </a:r>
          </a:p>
        </p:txBody>
      </p:sp>
      <p:sp>
        <p:nvSpPr>
          <p:cNvPr id="6" name="TextBox 5">
            <a:extLst>
              <a:ext uri="{FF2B5EF4-FFF2-40B4-BE49-F238E27FC236}">
                <a16:creationId xmlns:a16="http://schemas.microsoft.com/office/drawing/2014/main" id="{1F8E89D1-76B6-4C0B-9445-1A6033AE52D3}"/>
              </a:ext>
            </a:extLst>
          </p:cNvPr>
          <p:cNvSpPr txBox="1"/>
          <p:nvPr/>
        </p:nvSpPr>
        <p:spPr>
          <a:xfrm>
            <a:off x="1293986" y="745704"/>
            <a:ext cx="5742539" cy="2436066"/>
          </a:xfrm>
          <a:prstGeom prst="rect">
            <a:avLst/>
          </a:prstGeom>
        </p:spPr>
        <p:txBody>
          <a:bodyPr vert="horz" lIns="91440" tIns="45720" rIns="91440" bIns="45720" rtlCol="0">
            <a:noAutofit/>
          </a:bodyPr>
          <a:lstStyle/>
          <a:p>
            <a:pPr indent="-182880" defTabSz="914400">
              <a:spcAft>
                <a:spcPts val="600"/>
              </a:spcAft>
              <a:buClr>
                <a:schemeClr val="accent1"/>
              </a:buClr>
            </a:pPr>
            <a:endParaRPr lang="en-US" sz="500" b="1" dirty="0">
              <a:solidFill>
                <a:schemeClr val="bg2">
                  <a:lumMod val="60000"/>
                  <a:lumOff val="40000"/>
                </a:schemeClr>
              </a:solidFill>
            </a:endParaRPr>
          </a:p>
          <a:p>
            <a:pPr indent="-182880" defTabSz="914400">
              <a:lnSpc>
                <a:spcPct val="120000"/>
              </a:lnSpc>
              <a:buClr>
                <a:schemeClr val="accent1"/>
              </a:buClr>
            </a:pPr>
            <a:r>
              <a:rPr lang="en-US" sz="3200" b="1" dirty="0">
                <a:solidFill>
                  <a:schemeClr val="bg2">
                    <a:lumMod val="60000"/>
                    <a:lumOff val="40000"/>
                  </a:schemeClr>
                </a:solidFill>
                <a:latin typeface="AngsanaUPC" panose="020B0502040204020203" pitchFamily="18" charset="-34"/>
                <a:cs typeface="AngsanaUPC" panose="020B0502040204020203" pitchFamily="18" charset="-34"/>
              </a:rPr>
              <a:t>The wine with the highest price and rating is </a:t>
            </a:r>
          </a:p>
          <a:p>
            <a:pPr indent="-182880" defTabSz="914400">
              <a:lnSpc>
                <a:spcPct val="120000"/>
              </a:lnSpc>
              <a:buClr>
                <a:schemeClr val="accent1"/>
              </a:buClr>
            </a:pPr>
            <a:r>
              <a:rPr lang="en-US" sz="3200" b="1" i="0" dirty="0">
                <a:solidFill>
                  <a:schemeClr val="bg2">
                    <a:lumMod val="60000"/>
                    <a:lumOff val="40000"/>
                  </a:schemeClr>
                </a:solidFill>
                <a:effectLst/>
                <a:latin typeface="AngsanaUPC" panose="020B0502040204020203" pitchFamily="18" charset="-34"/>
                <a:cs typeface="AngsanaUPC" panose="020B0502040204020203" pitchFamily="18" charset="-34"/>
              </a:rPr>
              <a:t>Château Lynch-</a:t>
            </a:r>
            <a:r>
              <a:rPr lang="en-US" sz="3200" b="1" i="0" dirty="0" err="1">
                <a:solidFill>
                  <a:schemeClr val="bg2">
                    <a:lumMod val="60000"/>
                    <a:lumOff val="40000"/>
                  </a:schemeClr>
                </a:solidFill>
                <a:effectLst/>
                <a:latin typeface="AngsanaUPC" panose="020B0502040204020203" pitchFamily="18" charset="-34"/>
                <a:cs typeface="AngsanaUPC" panose="020B0502040204020203" pitchFamily="18" charset="-34"/>
              </a:rPr>
              <a:t>Bages</a:t>
            </a:r>
            <a:r>
              <a:rPr lang="en-US" sz="3200" b="1" dirty="0">
                <a:solidFill>
                  <a:schemeClr val="bg2">
                    <a:lumMod val="60000"/>
                    <a:lumOff val="40000"/>
                  </a:schemeClr>
                </a:solidFill>
                <a:latin typeface="AngsanaUPC" panose="020B0502040204020203" pitchFamily="18" charset="-34"/>
                <a:cs typeface="AngsanaUPC" panose="020B0502040204020203" pitchFamily="18" charset="-34"/>
              </a:rPr>
              <a:t>[lunch-</a:t>
            </a:r>
            <a:r>
              <a:rPr lang="en-US" sz="3200" b="1" dirty="0" err="1">
                <a:solidFill>
                  <a:schemeClr val="bg2">
                    <a:lumMod val="60000"/>
                    <a:lumOff val="40000"/>
                  </a:schemeClr>
                </a:solidFill>
                <a:latin typeface="AngsanaUPC" panose="020B0502040204020203" pitchFamily="18" charset="-34"/>
                <a:cs typeface="AngsanaUPC" panose="020B0502040204020203" pitchFamily="18" charset="-34"/>
              </a:rPr>
              <a:t>bajj</a:t>
            </a:r>
            <a:r>
              <a:rPr lang="en-US" sz="3200" b="1" dirty="0">
                <a:solidFill>
                  <a:schemeClr val="bg2">
                    <a:lumMod val="60000"/>
                    <a:lumOff val="40000"/>
                  </a:schemeClr>
                </a:solidFill>
                <a:latin typeface="AngsanaUPC" panose="020B0502040204020203" pitchFamily="18" charset="-34"/>
                <a:cs typeface="AngsanaUPC" panose="020B0502040204020203" pitchFamily="18" charset="-34"/>
              </a:rPr>
              <a:t>]</a:t>
            </a:r>
            <a:r>
              <a:rPr lang="en-US" sz="3200" b="1" i="0" dirty="0">
                <a:solidFill>
                  <a:schemeClr val="bg2">
                    <a:lumMod val="60000"/>
                    <a:lumOff val="40000"/>
                  </a:schemeClr>
                </a:solidFill>
                <a:effectLst/>
                <a:latin typeface="AngsanaUPC" panose="020B0502040204020203" pitchFamily="18" charset="-34"/>
                <a:cs typeface="AngsanaUPC" panose="020B0502040204020203" pitchFamily="18" charset="-34"/>
              </a:rPr>
              <a:t> </a:t>
            </a:r>
          </a:p>
          <a:p>
            <a:pPr algn="l">
              <a:lnSpc>
                <a:spcPct val="120000"/>
              </a:lnSpc>
            </a:pPr>
            <a:r>
              <a:rPr lang="en-US" sz="3200" b="1" i="0" dirty="0" err="1">
                <a:solidFill>
                  <a:schemeClr val="bg2">
                    <a:lumMod val="60000"/>
                    <a:lumOff val="40000"/>
                  </a:schemeClr>
                </a:solidFill>
                <a:effectLst/>
                <a:latin typeface="AngsanaUPC" panose="020B0502040204020203" pitchFamily="18" charset="-34"/>
                <a:cs typeface="AngsanaUPC" panose="020B0502040204020203" pitchFamily="18" charset="-34"/>
              </a:rPr>
              <a:t>Pauillac</a:t>
            </a:r>
            <a:r>
              <a:rPr lang="en-US" sz="3200" b="1" i="0" dirty="0">
                <a:solidFill>
                  <a:schemeClr val="bg2">
                    <a:lumMod val="60000"/>
                    <a:lumOff val="40000"/>
                  </a:schemeClr>
                </a:solidFill>
                <a:effectLst/>
                <a:latin typeface="AngsanaUPC" panose="020B0502040204020203" pitchFamily="18" charset="-34"/>
                <a:cs typeface="AngsanaUPC" panose="020B0502040204020203" pitchFamily="18" charset="-34"/>
              </a:rPr>
              <a:t> (Grand Cru </a:t>
            </a:r>
            <a:r>
              <a:rPr lang="en-US" sz="3200" b="1" i="0" dirty="0" err="1">
                <a:solidFill>
                  <a:schemeClr val="bg2">
                    <a:lumMod val="60000"/>
                    <a:lumOff val="40000"/>
                  </a:schemeClr>
                </a:solidFill>
                <a:effectLst/>
                <a:latin typeface="AngsanaUPC" panose="020B0502040204020203" pitchFamily="18" charset="-34"/>
                <a:cs typeface="AngsanaUPC" panose="020B0502040204020203" pitchFamily="18" charset="-34"/>
              </a:rPr>
              <a:t>Classé</a:t>
            </a:r>
            <a:r>
              <a:rPr lang="en-US" sz="3200" b="1" i="0" dirty="0">
                <a:solidFill>
                  <a:schemeClr val="bg2">
                    <a:lumMod val="60000"/>
                    <a:lumOff val="40000"/>
                  </a:schemeClr>
                </a:solidFill>
                <a:effectLst/>
                <a:latin typeface="AngsanaUPC" panose="020B0502040204020203" pitchFamily="18" charset="-34"/>
                <a:cs typeface="AngsanaUPC" panose="020B0502040204020203" pitchFamily="18" charset="-34"/>
              </a:rPr>
              <a:t>) </a:t>
            </a:r>
          </a:p>
          <a:p>
            <a:pPr algn="l">
              <a:lnSpc>
                <a:spcPct val="120000"/>
              </a:lnSpc>
            </a:pPr>
            <a:r>
              <a:rPr lang="en-US" sz="3200" b="1" i="0" dirty="0">
                <a:solidFill>
                  <a:schemeClr val="bg2">
                    <a:lumMod val="60000"/>
                    <a:lumOff val="40000"/>
                  </a:schemeClr>
                </a:solidFill>
                <a:effectLst/>
                <a:latin typeface="AngsanaUPC" panose="020B0502040204020203" pitchFamily="18" charset="-34"/>
                <a:cs typeface="AngsanaUPC" panose="020B0502040204020203" pitchFamily="18" charset="-34"/>
              </a:rPr>
              <a:t>Here at ~$1200 (current price online is $349.99)</a:t>
            </a:r>
          </a:p>
          <a:p>
            <a:pPr indent="-182880" defTabSz="914400">
              <a:spcAft>
                <a:spcPts val="600"/>
              </a:spcAft>
              <a:buClr>
                <a:schemeClr val="accent1"/>
              </a:buClr>
            </a:pPr>
            <a:endParaRPr lang="en-US" sz="500" dirty="0">
              <a:solidFill>
                <a:schemeClr val="bg2">
                  <a:lumMod val="60000"/>
                  <a:lumOff val="40000"/>
                </a:schemeClr>
              </a:solidFill>
            </a:endParaRPr>
          </a:p>
        </p:txBody>
      </p:sp>
      <p:pic>
        <p:nvPicPr>
          <p:cNvPr id="3" name="Picture 2">
            <a:extLst>
              <a:ext uri="{FF2B5EF4-FFF2-40B4-BE49-F238E27FC236}">
                <a16:creationId xmlns:a16="http://schemas.microsoft.com/office/drawing/2014/main" id="{699C3C7E-D12D-4DA0-9240-BE943905AC07}"/>
              </a:ext>
            </a:extLst>
          </p:cNvPr>
          <p:cNvPicPr>
            <a:picLocks noChangeAspect="1"/>
          </p:cNvPicPr>
          <p:nvPr/>
        </p:nvPicPr>
        <p:blipFill>
          <a:blip r:embed="rId5"/>
          <a:stretch>
            <a:fillRect/>
          </a:stretch>
        </p:blipFill>
        <p:spPr>
          <a:xfrm>
            <a:off x="-315706" y="-85180"/>
            <a:ext cx="12372613" cy="6895369"/>
          </a:xfrm>
          <a:prstGeom prst="rect">
            <a:avLst/>
          </a:prstGeom>
        </p:spPr>
      </p:pic>
      <p:pic>
        <p:nvPicPr>
          <p:cNvPr id="4" name="Picture 3">
            <a:extLst>
              <a:ext uri="{FF2B5EF4-FFF2-40B4-BE49-F238E27FC236}">
                <a16:creationId xmlns:a16="http://schemas.microsoft.com/office/drawing/2014/main" id="{2F76E05C-489F-4E4E-B57F-74983DD68BA7}"/>
              </a:ext>
            </a:extLst>
          </p:cNvPr>
          <p:cNvPicPr>
            <a:picLocks noChangeAspect="1"/>
          </p:cNvPicPr>
          <p:nvPr/>
        </p:nvPicPr>
        <p:blipFill>
          <a:blip r:embed="rId6"/>
          <a:stretch>
            <a:fillRect/>
          </a:stretch>
        </p:blipFill>
        <p:spPr>
          <a:xfrm>
            <a:off x="-295136" y="-158320"/>
            <a:ext cx="12487136" cy="7174637"/>
          </a:xfrm>
          <a:prstGeom prst="rect">
            <a:avLst/>
          </a:prstGeom>
        </p:spPr>
      </p:pic>
    </p:spTree>
    <p:extLst>
      <p:ext uri="{BB962C8B-B14F-4D97-AF65-F5344CB8AC3E}">
        <p14:creationId xmlns:p14="http://schemas.microsoft.com/office/powerpoint/2010/main" val="321203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125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1250"/>
                                  </p:stCondLst>
                                  <p:childTnLst>
                                    <p:set>
                                      <p:cBhvr>
                                        <p:cTn id="13" dur="1" fill="hold">
                                          <p:stCondLst>
                                            <p:cond delay="0"/>
                                          </p:stCondLst>
                                        </p:cTn>
                                        <p:tgtEl>
                                          <p:spTgt spid="3"/>
                                        </p:tgtEl>
                                        <p:attrNameLst>
                                          <p:attrName>style.visibility</p:attrName>
                                        </p:attrNameLst>
                                      </p:cBhvr>
                                      <p:to>
                                        <p:strVal val="visible"/>
                                      </p:to>
                                    </p:set>
                                    <p:anim calcmode="lin" valueType="num">
                                      <p:cBhvr>
                                        <p:cTn id="14" dur="1500" fill="hold"/>
                                        <p:tgtEl>
                                          <p:spTgt spid="3"/>
                                        </p:tgtEl>
                                        <p:attrNameLst>
                                          <p:attrName>ppt_w</p:attrName>
                                        </p:attrNameLst>
                                      </p:cBhvr>
                                      <p:tavLst>
                                        <p:tav tm="0">
                                          <p:val>
                                            <p:fltVal val="0"/>
                                          </p:val>
                                        </p:tav>
                                        <p:tav tm="100000">
                                          <p:val>
                                            <p:strVal val="#ppt_w"/>
                                          </p:val>
                                        </p:tav>
                                      </p:tavLst>
                                    </p:anim>
                                    <p:anim calcmode="lin" valueType="num">
                                      <p:cBhvr>
                                        <p:cTn id="15" dur="1500" fill="hold"/>
                                        <p:tgtEl>
                                          <p:spTgt spid="3"/>
                                        </p:tgtEl>
                                        <p:attrNameLst>
                                          <p:attrName>ppt_h</p:attrName>
                                        </p:attrNameLst>
                                      </p:cBhvr>
                                      <p:tavLst>
                                        <p:tav tm="0">
                                          <p:val>
                                            <p:fltVal val="0"/>
                                          </p:val>
                                        </p:tav>
                                        <p:tav tm="100000">
                                          <p:val>
                                            <p:strVal val="#ppt_h"/>
                                          </p:val>
                                        </p:tav>
                                      </p:tavLst>
                                    </p:anim>
                                    <p:animEffect transition="in" filter="fade">
                                      <p:cBhvr>
                                        <p:cTn id="16" dur="1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2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3000" fill="hold"/>
                                        <p:tgtEl>
                                          <p:spTgt spid="4"/>
                                        </p:tgtEl>
                                        <p:attrNameLst>
                                          <p:attrName>ppt_w</p:attrName>
                                        </p:attrNameLst>
                                      </p:cBhvr>
                                      <p:tavLst>
                                        <p:tav tm="0">
                                          <p:val>
                                            <p:fltVal val="0"/>
                                          </p:val>
                                        </p:tav>
                                        <p:tav tm="100000">
                                          <p:val>
                                            <p:strVal val="#ppt_w"/>
                                          </p:val>
                                        </p:tav>
                                      </p:tavLst>
                                    </p:anim>
                                    <p:anim calcmode="lin" valueType="num">
                                      <p:cBhvr>
                                        <p:cTn id="22" dur="3000" fill="hold"/>
                                        <p:tgtEl>
                                          <p:spTgt spid="4"/>
                                        </p:tgtEl>
                                        <p:attrNameLst>
                                          <p:attrName>ppt_h</p:attrName>
                                        </p:attrNameLst>
                                      </p:cBhvr>
                                      <p:tavLst>
                                        <p:tav tm="0">
                                          <p:val>
                                            <p:fltVal val="0"/>
                                          </p:val>
                                        </p:tav>
                                        <p:tav tm="100000">
                                          <p:val>
                                            <p:strVal val="#ppt_h"/>
                                          </p:val>
                                        </p:tav>
                                      </p:tavLst>
                                    </p:anim>
                                    <p:animEffect transition="in" filter="fade">
                                      <p:cBhvr>
                                        <p:cTn id="23"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125A-3943-4D21-BA2F-0D29A4C4F291}"/>
              </a:ext>
            </a:extLst>
          </p:cNvPr>
          <p:cNvSpPr>
            <a:spLocks noGrp="1"/>
          </p:cNvSpPr>
          <p:nvPr>
            <p:ph type="title"/>
          </p:nvPr>
        </p:nvSpPr>
        <p:spPr>
          <a:xfrm>
            <a:off x="9352632" y="2627179"/>
            <a:ext cx="2515360" cy="2114550"/>
          </a:xfrm>
        </p:spPr>
        <p:txBody>
          <a:bodyPr vert="horz" lIns="91440" tIns="27432" rIns="91440" bIns="45720" rtlCol="0" anchor="b">
            <a:normAutofit fontScale="90000"/>
          </a:bodyPr>
          <a:lstStyle/>
          <a:p>
            <a:r>
              <a:rPr lang="en-US" sz="3200" b="1"/>
              <a:t>Wine ratings compared to prices </a:t>
            </a:r>
            <a:br>
              <a:rPr lang="en-US" sz="3200" b="1"/>
            </a:br>
            <a:br>
              <a:rPr lang="en-US" sz="3200" b="1"/>
            </a:br>
            <a:r>
              <a:rPr lang="en-US" sz="3200" b="1"/>
              <a:t>by wine regions</a:t>
            </a:r>
          </a:p>
        </p:txBody>
      </p:sp>
      <p:pic>
        <p:nvPicPr>
          <p:cNvPr id="8" name="Picture 7">
            <a:extLst>
              <a:ext uri="{FF2B5EF4-FFF2-40B4-BE49-F238E27FC236}">
                <a16:creationId xmlns:a16="http://schemas.microsoft.com/office/drawing/2014/main" id="{14E71783-B837-4F12-B534-EA6EB545F212}"/>
              </a:ext>
            </a:extLst>
          </p:cNvPr>
          <p:cNvPicPr>
            <a:picLocks noChangeAspect="1"/>
          </p:cNvPicPr>
          <p:nvPr/>
        </p:nvPicPr>
        <p:blipFill>
          <a:blip r:embed="rId3"/>
          <a:stretch>
            <a:fillRect/>
          </a:stretch>
        </p:blipFill>
        <p:spPr>
          <a:xfrm>
            <a:off x="433138" y="352425"/>
            <a:ext cx="8601610" cy="6153150"/>
          </a:xfrm>
          <a:prstGeom prst="rect">
            <a:avLst/>
          </a:prstGeom>
        </p:spPr>
      </p:pic>
      <p:sp>
        <p:nvSpPr>
          <p:cNvPr id="9" name="TextBox 8">
            <a:extLst>
              <a:ext uri="{FF2B5EF4-FFF2-40B4-BE49-F238E27FC236}">
                <a16:creationId xmlns:a16="http://schemas.microsoft.com/office/drawing/2014/main" id="{FB5CC7AB-37EA-420C-8F94-84203FC1E51B}"/>
              </a:ext>
            </a:extLst>
          </p:cNvPr>
          <p:cNvSpPr txBox="1"/>
          <p:nvPr/>
        </p:nvSpPr>
        <p:spPr>
          <a:xfrm>
            <a:off x="745837" y="550845"/>
            <a:ext cx="7976212" cy="707886"/>
          </a:xfrm>
          <a:prstGeom prst="rect">
            <a:avLst/>
          </a:prstGeom>
          <a:solidFill>
            <a:schemeClr val="tx2"/>
          </a:solidFill>
        </p:spPr>
        <p:txBody>
          <a:bodyPr wrap="square" lIns="91440" tIns="45720" rIns="91440" bIns="45720" rtlCol="0" anchor="t">
            <a:spAutoFit/>
          </a:bodyPr>
          <a:lstStyle/>
          <a:p>
            <a:r>
              <a:rPr lang="en-US" sz="2000" b="1">
                <a:solidFill>
                  <a:schemeClr val="bg1"/>
                </a:solidFill>
              </a:rPr>
              <a:t>The pattern of global distribution of ratings compared to prices is somewhat different when comparing wine regions. </a:t>
            </a:r>
          </a:p>
        </p:txBody>
      </p:sp>
      <p:pic>
        <p:nvPicPr>
          <p:cNvPr id="3" name="Picture 2">
            <a:extLst>
              <a:ext uri="{FF2B5EF4-FFF2-40B4-BE49-F238E27FC236}">
                <a16:creationId xmlns:a16="http://schemas.microsoft.com/office/drawing/2014/main" id="{1CBB14FF-B381-44E9-B27F-31781516F679}"/>
              </a:ext>
            </a:extLst>
          </p:cNvPr>
          <p:cNvPicPr>
            <a:picLocks noChangeAspect="1"/>
          </p:cNvPicPr>
          <p:nvPr/>
        </p:nvPicPr>
        <p:blipFill>
          <a:blip r:embed="rId4"/>
          <a:stretch>
            <a:fillRect/>
          </a:stretch>
        </p:blipFill>
        <p:spPr>
          <a:xfrm>
            <a:off x="-110836" y="0"/>
            <a:ext cx="12192000" cy="6858001"/>
          </a:xfrm>
          <a:prstGeom prst="rect">
            <a:avLst/>
          </a:prstGeom>
        </p:spPr>
      </p:pic>
    </p:spTree>
    <p:extLst>
      <p:ext uri="{BB962C8B-B14F-4D97-AF65-F5344CB8AC3E}">
        <p14:creationId xmlns:p14="http://schemas.microsoft.com/office/powerpoint/2010/main" val="161283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125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92</TotalTime>
  <Words>1141</Words>
  <Application>Microsoft Office PowerPoint</Application>
  <PresentationFormat>Widescreen</PresentationFormat>
  <Paragraphs>110</Paragraphs>
  <Slides>13</Slides>
  <Notes>13</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13</vt:i4>
      </vt:variant>
    </vt:vector>
  </HeadingPairs>
  <TitlesOfParts>
    <vt:vector size="28" baseType="lpstr">
      <vt:lpstr>Amasis MT Pro Medium</vt:lpstr>
      <vt:lpstr>AngsanaUPC</vt:lpstr>
      <vt:lpstr>-apple-system</vt:lpstr>
      <vt:lpstr>Arial</vt:lpstr>
      <vt:lpstr>Calibri</vt:lpstr>
      <vt:lpstr>Century Gothic</vt:lpstr>
      <vt:lpstr>Graphik Webfont</vt:lpstr>
      <vt:lpstr>Guardian-EgypTT</vt:lpstr>
      <vt:lpstr>Roboto</vt:lpstr>
      <vt:lpstr>Times New Roman</vt:lpstr>
      <vt:lpstr>Wingdings</vt:lpstr>
      <vt:lpstr>Wingdings 3</vt:lpstr>
      <vt:lpstr>Wingdings,Sans-Serif</vt:lpstr>
      <vt:lpstr>zeitung</vt:lpstr>
      <vt:lpstr>Ion</vt:lpstr>
      <vt:lpstr> Red Wine Demand</vt:lpstr>
      <vt:lpstr>Red Wine Demand</vt:lpstr>
      <vt:lpstr>Specific Aims</vt:lpstr>
      <vt:lpstr>The purpose of this presentation is to advise US wine distributors of the ways to predict and possibly influence the demand for red wine. </vt:lpstr>
      <vt:lpstr>Global Wine Prices</vt:lpstr>
      <vt:lpstr>Wine Rating Compared to Prices by Country</vt:lpstr>
      <vt:lpstr>PowerPoint Presentation</vt:lpstr>
      <vt:lpstr>Wine Rating Compared to Prices by Name</vt:lpstr>
      <vt:lpstr>Wine ratings compared to prices   by wine regions</vt:lpstr>
      <vt:lpstr>PowerPoint Presentation</vt:lpstr>
      <vt:lpstr>PowerPoint Presentation</vt:lpstr>
      <vt:lpstr>To predict the demand:  1. Ratings likely predict the demand  2. Ratings are reflected in prices, but the correlation is only moderate 3. No significant differences have been observed when transitioning from macro to micro patterns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19 mortality</dc:title>
  <dc:creator>Julia Sherriff</dc:creator>
  <cp:lastModifiedBy>Julia Sherriff</cp:lastModifiedBy>
  <cp:revision>79</cp:revision>
  <dcterms:created xsi:type="dcterms:W3CDTF">2021-09-06T18:53:39Z</dcterms:created>
  <dcterms:modified xsi:type="dcterms:W3CDTF">2022-04-25T14:21:50Z</dcterms:modified>
</cp:coreProperties>
</file>